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377" r:id="rId2"/>
    <p:sldId id="403" r:id="rId3"/>
    <p:sldId id="387" r:id="rId4"/>
    <p:sldId id="408" r:id="rId5"/>
    <p:sldId id="391" r:id="rId6"/>
    <p:sldId id="392" r:id="rId7"/>
    <p:sldId id="393" r:id="rId8"/>
    <p:sldId id="407" r:id="rId9"/>
    <p:sldId id="395" r:id="rId10"/>
    <p:sldId id="400" r:id="rId11"/>
    <p:sldId id="397" r:id="rId12"/>
    <p:sldId id="401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766B"/>
    <a:srgbClr val="444E8B"/>
    <a:srgbClr val="F6B58E"/>
    <a:srgbClr val="0154A5"/>
    <a:srgbClr val="00632F"/>
    <a:srgbClr val="014587"/>
    <a:srgbClr val="008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4316" autoAdjust="0"/>
  </p:normalViewPr>
  <p:slideViewPr>
    <p:cSldViewPr snapToGrid="0">
      <p:cViewPr varScale="1">
        <p:scale>
          <a:sx n="109" d="100"/>
          <a:sy n="109" d="100"/>
        </p:scale>
        <p:origin x="15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84E74-80FB-4E5E-97C9-2CFDDC4DB114}" type="datetimeFigureOut">
              <a:rPr lang="de-DE" smtClean="0"/>
              <a:t>25.06.2024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190A6-6636-436D-BC0A-6D225BB90E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39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513" y="0"/>
            <a:ext cx="9222213" cy="689675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53737" y="4125637"/>
            <a:ext cx="11303726" cy="2912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0253" y="2013045"/>
            <a:ext cx="6858000" cy="1211606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0008" y="3361137"/>
            <a:ext cx="603849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B9766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52574" y="5238949"/>
            <a:ext cx="6038850" cy="6985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 smtClean="0"/>
              <a:t>Name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1" y="171944"/>
            <a:ext cx="3099371" cy="1273679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6888480" y="693881"/>
            <a:ext cx="2065670" cy="79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2400" b="1" dirty="0" smtClean="0">
                <a:solidFill>
                  <a:srgbClr val="B9766B"/>
                </a:solidFill>
              </a:rPr>
              <a:t>PRODUCER </a:t>
            </a:r>
          </a:p>
          <a:p>
            <a:r>
              <a:rPr lang="de-DE" sz="2400" b="1" dirty="0" smtClean="0">
                <a:solidFill>
                  <a:srgbClr val="B9766B"/>
                </a:solidFill>
              </a:rPr>
              <a:t>MEETING</a:t>
            </a:r>
            <a:endParaRPr lang="de-DE" sz="2400" b="1" dirty="0">
              <a:solidFill>
                <a:srgbClr val="B9766B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27520" y="428286"/>
            <a:ext cx="2187590" cy="402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2600" b="0" dirty="0" smtClean="0">
                <a:solidFill>
                  <a:srgbClr val="B9766B"/>
                </a:solidFill>
              </a:rPr>
              <a:t>GERMAN</a:t>
            </a:r>
            <a:endParaRPr lang="de-DE" sz="3200" b="0" dirty="0">
              <a:solidFill>
                <a:srgbClr val="B976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4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513" y="0"/>
            <a:ext cx="9222213" cy="689675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79863" y="4306180"/>
            <a:ext cx="11303726" cy="2912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593" y="1846342"/>
            <a:ext cx="6858000" cy="1211606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1" y="171944"/>
            <a:ext cx="3099371" cy="1273679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2096530" y="3458668"/>
            <a:ext cx="4950940" cy="1740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4400" b="1" dirty="0" smtClean="0">
                <a:solidFill>
                  <a:schemeClr val="bg1"/>
                </a:solidFill>
              </a:rPr>
              <a:t>PRODUCER </a:t>
            </a:r>
          </a:p>
          <a:p>
            <a:r>
              <a:rPr lang="de-DE" sz="4400" b="1" dirty="0" smtClean="0">
                <a:solidFill>
                  <a:schemeClr val="bg1"/>
                </a:solidFill>
              </a:rPr>
              <a:t>MEETING</a:t>
            </a:r>
            <a:endParaRPr lang="de-DE" sz="4400" b="1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2515137" y="3097272"/>
            <a:ext cx="4090911" cy="584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4400" b="0" dirty="0" smtClean="0">
                <a:solidFill>
                  <a:schemeClr val="bg1"/>
                </a:solidFill>
              </a:rPr>
              <a:t>GERMAN</a:t>
            </a:r>
            <a:endParaRPr lang="de-DE" sz="4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5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319069" cy="13255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7B87-E9AC-4FFD-952D-FBB3CBC37A68}" type="datetime1">
              <a:rPr lang="de-DE" smtClean="0"/>
              <a:t>25.06.2024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3488311" y="6279098"/>
            <a:ext cx="2969639" cy="544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1600" b="1" dirty="0" smtClean="0">
                <a:solidFill>
                  <a:srgbClr val="B9766B"/>
                </a:solidFill>
              </a:rPr>
              <a:t>PRODUCER MEETING</a:t>
            </a:r>
            <a:endParaRPr lang="de-DE" sz="1600" b="1" dirty="0">
              <a:solidFill>
                <a:srgbClr val="B9766B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2194389" y="6349828"/>
            <a:ext cx="2187590" cy="402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1600" b="0" dirty="0" smtClean="0">
                <a:solidFill>
                  <a:srgbClr val="B9766B"/>
                </a:solidFill>
              </a:rPr>
              <a:t>GERMAN</a:t>
            </a:r>
            <a:endParaRPr lang="de-DE" sz="2000" b="0" dirty="0">
              <a:solidFill>
                <a:srgbClr val="B976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8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310831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F2CB-B76B-4C7F-A3D8-53FE34E5FB7B}" type="datetime1">
              <a:rPr lang="de-DE" smtClean="0"/>
              <a:t>25.06.2024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79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F0CB-406C-47D9-9F17-E8F56A4BFA1C}" type="datetime1">
              <a:rPr lang="de-DE" smtClean="0"/>
              <a:t>25.06.2024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50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nutzerdefinierte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1" y="112143"/>
            <a:ext cx="5843317" cy="58433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8650" y="2769079"/>
            <a:ext cx="7886700" cy="1046478"/>
          </a:xfrm>
        </p:spPr>
        <p:txBody>
          <a:bodyPr>
            <a:normAutofit/>
          </a:bodyPr>
          <a:lstStyle>
            <a:lvl1pPr algn="ctr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Dankeschön!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2526-7CF1-4CC2-8AEE-6A3D178DA197}" type="datetime1">
              <a:rPr lang="de-DE" smtClean="0"/>
              <a:t>25.06.2024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256960"/>
            <a:ext cx="6038850" cy="69850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 smtClean="0"/>
              <a:t>Name</a:t>
            </a:r>
          </a:p>
          <a:p>
            <a:pPr lvl="0"/>
            <a:r>
              <a:rPr lang="de-DE" dirty="0" smtClean="0"/>
              <a:t>Trust </a:t>
            </a:r>
            <a:r>
              <a:rPr lang="de-DE" dirty="0" err="1" smtClean="0"/>
              <a:t>Risk</a:t>
            </a:r>
            <a:r>
              <a:rPr lang="de-DE" dirty="0" smtClean="0"/>
              <a:t> Control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6844"/>
            <a:ext cx="2397283" cy="970832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 userDrawn="1"/>
        </p:nvSpPr>
        <p:spPr>
          <a:xfrm>
            <a:off x="6888480" y="693881"/>
            <a:ext cx="2065670" cy="79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2400" b="1" dirty="0" smtClean="0">
                <a:solidFill>
                  <a:srgbClr val="B9766B"/>
                </a:solidFill>
              </a:rPr>
              <a:t>PRODUCER </a:t>
            </a:r>
          </a:p>
          <a:p>
            <a:r>
              <a:rPr lang="de-DE" sz="2400" b="1" dirty="0" smtClean="0">
                <a:solidFill>
                  <a:srgbClr val="B9766B"/>
                </a:solidFill>
              </a:rPr>
              <a:t>MEETING</a:t>
            </a:r>
            <a:endParaRPr lang="de-DE" sz="2400" b="1" dirty="0">
              <a:solidFill>
                <a:srgbClr val="B9766B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 userDrawn="1"/>
        </p:nvSpPr>
        <p:spPr>
          <a:xfrm>
            <a:off x="6827520" y="428286"/>
            <a:ext cx="2187590" cy="402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2600" b="0" dirty="0" smtClean="0">
                <a:solidFill>
                  <a:srgbClr val="B9766B"/>
                </a:solidFill>
              </a:rPr>
              <a:t>GERMAN</a:t>
            </a:r>
            <a:endParaRPr lang="de-DE" sz="3200" b="0" dirty="0">
              <a:solidFill>
                <a:srgbClr val="B976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5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39823" y="4772296"/>
            <a:ext cx="11216508" cy="23229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1213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8383F-BB91-4965-A1A7-9D275196FF5C}" type="datetime1">
              <a:rPr lang="de-DE" smtClean="0"/>
              <a:t>25.06.2024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5BDC1-CE8B-4009-80B6-196446CA5099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28" y="365126"/>
            <a:ext cx="2535722" cy="1042049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 userDrawn="1"/>
        </p:nvSpPr>
        <p:spPr>
          <a:xfrm>
            <a:off x="3488311" y="6279098"/>
            <a:ext cx="2969639" cy="544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1600" b="1" dirty="0" smtClean="0">
                <a:solidFill>
                  <a:srgbClr val="B9766B"/>
                </a:solidFill>
              </a:rPr>
              <a:t>PRODUCER MEETING</a:t>
            </a:r>
            <a:endParaRPr lang="de-DE" sz="1600" b="1" dirty="0">
              <a:solidFill>
                <a:srgbClr val="B9766B"/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 userDrawn="1"/>
        </p:nvSpPr>
        <p:spPr>
          <a:xfrm>
            <a:off x="2194389" y="6349828"/>
            <a:ext cx="2187590" cy="402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1600" b="0" dirty="0" smtClean="0">
                <a:solidFill>
                  <a:srgbClr val="B9766B"/>
                </a:solidFill>
              </a:rPr>
              <a:t>GERMAN</a:t>
            </a:r>
            <a:endParaRPr lang="de-DE" sz="2000" b="0" dirty="0">
              <a:solidFill>
                <a:srgbClr val="B976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4" r:id="rId2"/>
    <p:sldLayoutId id="2147483700" r:id="rId3"/>
    <p:sldLayoutId id="2147483703" r:id="rId4"/>
    <p:sldLayoutId id="2147483704" r:id="rId5"/>
    <p:sldLayoutId id="2147483710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latin typeface="Montserrat ExtraBold" pitchFamily="2" charset="0"/>
              </a:rPr>
              <a:t>LOKALE BESONDERHEITEN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>
                <a:latin typeface="Montserrat" pitchFamily="2" charset="0"/>
              </a:rPr>
              <a:t>SIMONE HOFFMANN</a:t>
            </a:r>
          </a:p>
          <a:p>
            <a:r>
              <a:rPr lang="de-DE" dirty="0" smtClean="0">
                <a:latin typeface="Montserrat" pitchFamily="2" charset="0"/>
              </a:rPr>
              <a:t>TRUST RISK CONTROL</a:t>
            </a:r>
            <a:endParaRPr lang="de-DE" dirty="0">
              <a:latin typeface="Montserrat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D7D8-0DC0-4898-83E2-121C56C437B2}" type="datetime1">
              <a:rPr lang="de-DE" smtClean="0"/>
              <a:t>25.06.2024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1</a:t>
            </a:fld>
            <a:endParaRPr lang="de-DE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28650" y="3571706"/>
            <a:ext cx="7886700" cy="1046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itchFamily="2" charset="0"/>
              </a:rPr>
              <a:t>Administrative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itchFamily="2" charset="0"/>
              </a:rPr>
              <a:t>Abwicklung</a:t>
            </a:r>
          </a:p>
        </p:txBody>
      </p:sp>
    </p:spTree>
    <p:extLst>
      <p:ext uri="{BB962C8B-B14F-4D97-AF65-F5344CB8AC3E}">
        <p14:creationId xmlns:p14="http://schemas.microsoft.com/office/powerpoint/2010/main" val="40494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28650" y="1100276"/>
            <a:ext cx="7886700" cy="39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AML – Saudi Arabien</a:t>
            </a:r>
            <a:endParaRPr lang="de-DE" sz="280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86CA-43F3-4D51-B85A-8D920E1B96D0}" type="datetime1">
              <a:rPr lang="de-DE" smtClean="0"/>
              <a:t>25.06.2024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10</a:t>
            </a:fld>
            <a:endParaRPr lang="de-DE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628650" y="2093977"/>
            <a:ext cx="8038012" cy="36667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Policenerstellung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von den </a:t>
            </a:r>
            <a:r>
              <a:rPr lang="en-US" dirty="0" err="1"/>
              <a:t>lokalen</a:t>
            </a:r>
            <a:r>
              <a:rPr lang="en-US" dirty="0"/>
              <a:t> </a:t>
            </a:r>
            <a:r>
              <a:rPr lang="en-US" dirty="0" err="1"/>
              <a:t>Versicherern</a:t>
            </a:r>
            <a:r>
              <a:rPr lang="en-US" dirty="0"/>
              <a:t> diverse </a:t>
            </a:r>
            <a:r>
              <a:rPr lang="en-US" dirty="0" err="1"/>
              <a:t>Dokumente</a:t>
            </a:r>
            <a:r>
              <a:rPr lang="en-US" dirty="0"/>
              <a:t> und </a:t>
            </a:r>
            <a:r>
              <a:rPr lang="en-US" dirty="0" err="1"/>
              <a:t>Informationen</a:t>
            </a:r>
            <a:r>
              <a:rPr lang="en-US" dirty="0"/>
              <a:t> </a:t>
            </a:r>
            <a:r>
              <a:rPr lang="en-US" dirty="0" err="1"/>
              <a:t>benötigt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KYC Form (online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manuel</a:t>
            </a:r>
            <a:r>
              <a:rPr lang="en-US" dirty="0"/>
              <a:t>)</a:t>
            </a:r>
          </a:p>
          <a:p>
            <a:pPr lvl="0"/>
            <a:r>
              <a:rPr lang="en-US" dirty="0" err="1"/>
              <a:t>Nationale</a:t>
            </a:r>
            <a:r>
              <a:rPr lang="en-US" dirty="0"/>
              <a:t> </a:t>
            </a:r>
            <a:r>
              <a:rPr lang="en-US" dirty="0" err="1"/>
              <a:t>Adresse</a:t>
            </a:r>
            <a:r>
              <a:rPr lang="en-US" dirty="0"/>
              <a:t> (WASAL)</a:t>
            </a:r>
          </a:p>
          <a:p>
            <a:pPr lvl="0"/>
            <a:r>
              <a:rPr lang="en-US" dirty="0"/>
              <a:t>Commercial Register Number </a:t>
            </a:r>
          </a:p>
          <a:p>
            <a:pPr lvl="0"/>
            <a:r>
              <a:rPr lang="en-US" dirty="0" err="1"/>
              <a:t>Steuerzertifikat</a:t>
            </a:r>
            <a:endParaRPr lang="en-US" dirty="0"/>
          </a:p>
          <a:p>
            <a:pPr lvl="0"/>
            <a:r>
              <a:rPr lang="en-US" dirty="0" err="1"/>
              <a:t>Bankdaten</a:t>
            </a:r>
            <a:r>
              <a:rPr lang="en-US" dirty="0"/>
              <a:t> (Name, </a:t>
            </a:r>
            <a:r>
              <a:rPr lang="en-US" dirty="0" err="1"/>
              <a:t>Sitz</a:t>
            </a:r>
            <a:r>
              <a:rPr lang="en-US" dirty="0"/>
              <a:t>, IBAN)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Bankhaus</a:t>
            </a:r>
            <a:r>
              <a:rPr lang="en-US" dirty="0"/>
              <a:t> </a:t>
            </a:r>
            <a:r>
              <a:rPr lang="en-US" dirty="0" err="1"/>
              <a:t>gestempelt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SAIGA </a:t>
            </a:r>
            <a:r>
              <a:rPr lang="en-US" dirty="0" err="1"/>
              <a:t>Registrierung</a:t>
            </a:r>
            <a:r>
              <a:rPr lang="en-US" dirty="0"/>
              <a:t> (</a:t>
            </a:r>
            <a:r>
              <a:rPr lang="en-US" dirty="0" err="1"/>
              <a:t>Lizenz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ausländische</a:t>
            </a:r>
            <a:r>
              <a:rPr lang="en-US" dirty="0"/>
              <a:t> </a:t>
            </a:r>
            <a:r>
              <a:rPr lang="en-US" dirty="0" err="1"/>
              <a:t>Investitionen</a:t>
            </a:r>
            <a:r>
              <a:rPr lang="en-US" dirty="0"/>
              <a:t>)</a:t>
            </a:r>
          </a:p>
          <a:p>
            <a:pPr lvl="0"/>
            <a:r>
              <a:rPr lang="en-US" dirty="0" err="1"/>
              <a:t>Aktueller</a:t>
            </a:r>
            <a:r>
              <a:rPr lang="en-US" dirty="0"/>
              <a:t> </a:t>
            </a:r>
            <a:r>
              <a:rPr lang="en-US" dirty="0" err="1"/>
              <a:t>Auszug</a:t>
            </a:r>
            <a:r>
              <a:rPr lang="en-US" dirty="0"/>
              <a:t> Trade License </a:t>
            </a:r>
          </a:p>
          <a:p>
            <a:pPr lvl="0"/>
            <a:r>
              <a:rPr lang="en-US" dirty="0" err="1"/>
              <a:t>Identitätsnachweise</a:t>
            </a:r>
            <a:r>
              <a:rPr lang="en-US" dirty="0"/>
              <a:t> der </a:t>
            </a:r>
            <a:r>
              <a:rPr lang="en-US" dirty="0" err="1"/>
              <a:t>verantwortlichen</a:t>
            </a:r>
            <a:r>
              <a:rPr lang="en-US" dirty="0"/>
              <a:t> </a:t>
            </a:r>
            <a:r>
              <a:rPr lang="en-US" dirty="0" err="1"/>
              <a:t>Managern</a:t>
            </a:r>
            <a:r>
              <a:rPr lang="en-US" dirty="0"/>
              <a:t> </a:t>
            </a:r>
          </a:p>
        </p:txBody>
      </p:sp>
      <p:pic>
        <p:nvPicPr>
          <p:cNvPr id="1026" name="Picture 2" descr="Flagge Saudi-Arabiens –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35599" cy="88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4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628650" y="2129508"/>
            <a:ext cx="8084756" cy="25566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1800" dirty="0" smtClean="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Zeitintensive Geduldprobe für allen Beteiligten</a:t>
            </a:r>
          </a:p>
          <a:p>
            <a:pPr>
              <a:spcBef>
                <a:spcPts val="0"/>
              </a:spcBef>
            </a:pPr>
            <a:endParaRPr lang="de-DE" sz="1800" dirty="0" smtClean="0">
              <a:latin typeface="Inter Semi Bold" panose="02000703000000020004" pitchFamily="50" charset="0"/>
              <a:ea typeface="Inter Semi Bold" panose="02000703000000020004" pitchFamily="50" charset="0"/>
              <a:cs typeface="Inter Semi Bold" panose="02000703000000020004" pitchFamily="50" charset="0"/>
            </a:endParaRPr>
          </a:p>
          <a:p>
            <a:pPr>
              <a:spcBef>
                <a:spcPts val="0"/>
              </a:spcBef>
            </a:pPr>
            <a:r>
              <a:rPr lang="de-DE" sz="1800" dirty="0" smtClean="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Behördliche Auflagen können ständigen Veränderungsprozessen unterliegen</a:t>
            </a:r>
          </a:p>
          <a:p>
            <a:pPr>
              <a:spcBef>
                <a:spcPts val="0"/>
              </a:spcBef>
            </a:pPr>
            <a:endParaRPr lang="de-DE" sz="1800" dirty="0" smtClean="0">
              <a:latin typeface="Inter Semi Bold" panose="02000703000000020004" pitchFamily="50" charset="0"/>
              <a:ea typeface="Inter Semi Bold" panose="02000703000000020004" pitchFamily="50" charset="0"/>
              <a:cs typeface="Inter Semi Bold" panose="02000703000000020004" pitchFamily="50" charset="0"/>
            </a:endParaRPr>
          </a:p>
          <a:p>
            <a:pPr>
              <a:spcBef>
                <a:spcPts val="0"/>
              </a:spcBef>
            </a:pPr>
            <a:r>
              <a:rPr lang="de-DE" sz="1800" dirty="0" smtClean="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Zeitkritisch insbesondere bei Prämienzahlungen</a:t>
            </a:r>
          </a:p>
          <a:p>
            <a:pPr>
              <a:spcBef>
                <a:spcPts val="0"/>
              </a:spcBef>
            </a:pPr>
            <a:endParaRPr lang="de-DE" sz="1800" dirty="0" smtClean="0">
              <a:latin typeface="Inter Semi Bold" panose="02000703000000020004" pitchFamily="50" charset="0"/>
              <a:ea typeface="Inter Semi Bold" panose="02000703000000020004" pitchFamily="50" charset="0"/>
              <a:cs typeface="Inter Semi Bold" panose="02000703000000020004" pitchFamily="50" charset="0"/>
            </a:endParaRPr>
          </a:p>
          <a:p>
            <a:pPr>
              <a:spcBef>
                <a:spcPts val="0"/>
              </a:spcBef>
            </a:pPr>
            <a:r>
              <a:rPr lang="de-DE" sz="1800" dirty="0" smtClean="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Haftungsthemen und Deckungslücken müssen so weit wie möglich minimiert werden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D1CB-B50C-4159-A714-65D02253716D}" type="datetime1">
              <a:rPr lang="de-DE" smtClean="0"/>
              <a:t>25.06.2024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11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28650" y="1221971"/>
            <a:ext cx="5310831" cy="468718"/>
          </a:xfrm>
        </p:spPr>
        <p:txBody>
          <a:bodyPr>
            <a:normAutofit/>
          </a:bodyPr>
          <a:lstStyle/>
          <a:p>
            <a:r>
              <a:rPr lang="de-DE" sz="1800" dirty="0" smtClean="0"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rPr>
              <a:t>bei Abwicklungen über Deutschland</a:t>
            </a:r>
            <a:endParaRPr lang="de-DE" sz="1800" dirty="0">
              <a:latin typeface="+mn-lt"/>
              <a:ea typeface="Inter Semi Bold" panose="02000703000000020004" pitchFamily="50" charset="0"/>
              <a:cs typeface="Inter Semi Bold" panose="02000703000000020004" pitchFamily="50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46017" y="641020"/>
            <a:ext cx="7886700" cy="39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HERAUSFORDERUNGEN</a:t>
            </a:r>
            <a:endParaRPr lang="de-DE" sz="2800" dirty="0"/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652022" y="4943093"/>
            <a:ext cx="8038012" cy="8334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800" dirty="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Wichtig ist die Prioritätensetzung sowie eine gute, verständnisvolle und partnerschaftliche Zusammenarbeit aller Beteiligten!</a:t>
            </a:r>
          </a:p>
        </p:txBody>
      </p:sp>
    </p:spTree>
    <p:extLst>
      <p:ext uri="{BB962C8B-B14F-4D97-AF65-F5344CB8AC3E}">
        <p14:creationId xmlns:p14="http://schemas.microsoft.com/office/powerpoint/2010/main" val="10270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28649" y="4277352"/>
            <a:ext cx="7886700" cy="677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Montserrat SemiBold" pitchFamily="2" charset="0"/>
              </a:rPr>
              <a:t>Dankeschön für Ihre Aufmerksamkeit!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189738" y="5683495"/>
            <a:ext cx="3652500" cy="1174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de-DE" sz="1200" dirty="0" smtClean="0"/>
              <a:t>Trust </a:t>
            </a:r>
            <a:r>
              <a:rPr lang="de-DE" sz="1200" dirty="0" err="1"/>
              <a:t>Risk</a:t>
            </a:r>
            <a:r>
              <a:rPr lang="de-DE" sz="1200" dirty="0"/>
              <a:t> Control  International Ins. </a:t>
            </a:r>
            <a:r>
              <a:rPr lang="de-DE" sz="1200" dirty="0" err="1"/>
              <a:t>Dev</a:t>
            </a:r>
            <a:r>
              <a:rPr lang="de-DE" sz="1200" dirty="0"/>
              <a:t>. GmbH </a:t>
            </a:r>
            <a:br>
              <a:rPr lang="de-DE" sz="1200" dirty="0"/>
            </a:br>
            <a:r>
              <a:rPr lang="de-DE" sz="1200" dirty="0"/>
              <a:t>Gustav-Freytag-Str. 15 </a:t>
            </a:r>
            <a:br>
              <a:rPr lang="de-DE" sz="1200" dirty="0"/>
            </a:br>
            <a:r>
              <a:rPr lang="de-DE" sz="1200" dirty="0"/>
              <a:t>22085 Hamburg</a:t>
            </a:r>
          </a:p>
          <a:p>
            <a:pPr>
              <a:lnSpc>
                <a:spcPct val="110000"/>
              </a:lnSpc>
            </a:pPr>
            <a:r>
              <a:rPr lang="de-DE" sz="1200" dirty="0"/>
              <a:t>+49 (0)40 82 22 </a:t>
            </a:r>
            <a:r>
              <a:rPr lang="de-DE" sz="1200" dirty="0" smtClean="0"/>
              <a:t>52-0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967154" y="2082991"/>
            <a:ext cx="7209691" cy="230437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 spc="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 spc="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 spc="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600" kern="1200" spc="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600" kern="1200" spc="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+mj-lt"/>
                <a:ea typeface="Inter SemiBold" panose="02000503000000020004" pitchFamily="2" charset="0"/>
              </a:rPr>
              <a:t>Sources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solidFill>
                  <a:srgbClr val="B9766B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https://misa.gov.sa/about/</a:t>
            </a:r>
            <a:endParaRPr lang="en-US" sz="1000" dirty="0" smtClean="0">
              <a:solidFill>
                <a:srgbClr val="B9766B"/>
              </a:solidFill>
              <a:latin typeface="Inter Semi Bold" panose="02000703000000020004" pitchFamily="50" charset="0"/>
              <a:ea typeface="Inter Semi Bold" panose="02000703000000020004" pitchFamily="50" charset="0"/>
              <a:cs typeface="Inter Semi Bold" panose="02000703000000020004" pitchFamily="50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solidFill>
                  <a:srgbClr val="B9766B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https://www.tripvzw.be/en/home/index.asp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solidFill>
                  <a:srgbClr val="B9766B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https://www.gob.mx/condusef</a:t>
            </a:r>
            <a:endParaRPr lang="en-US" sz="1000" dirty="0" smtClean="0">
              <a:solidFill>
                <a:srgbClr val="B9766B"/>
              </a:solidFill>
              <a:latin typeface="Inter Semi Bold" panose="02000703000000020004" pitchFamily="50" charset="0"/>
              <a:ea typeface="Inter Semi Bold" panose="02000703000000020004" pitchFamily="50" charset="0"/>
              <a:cs typeface="Inter Semi Bold" panose="02000703000000020004" pitchFamily="50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solidFill>
                  <a:srgbClr val="B9766B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https://www.consorseguros.es/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000" dirty="0" smtClean="0">
                <a:solidFill>
                  <a:srgbClr val="B9766B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https</a:t>
            </a:r>
            <a:r>
              <a:rPr lang="de-DE" sz="1000" dirty="0">
                <a:solidFill>
                  <a:srgbClr val="B9766B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://www.gesetze-im-internet.de/gwg_2017/index.html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000" dirty="0">
                <a:solidFill>
                  <a:srgbClr val="B9766B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https://eur-lex.europa.eu/legal-content/DE/ALL/?uri=CELEX:32015L0849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000" dirty="0">
                <a:solidFill>
                  <a:srgbClr val="B9766B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https://www.gareat.com/en/who-are-we/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solidFill>
                  <a:srgbClr val="B9766B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https://</a:t>
            </a:r>
            <a:r>
              <a:rPr lang="en-US" sz="1000" dirty="0" smtClean="0">
                <a:solidFill>
                  <a:srgbClr val="B9766B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www.service-public.fr/particuliers/vosdroits/F3076 </a:t>
            </a:r>
          </a:p>
        </p:txBody>
      </p:sp>
      <p:sp>
        <p:nvSpPr>
          <p:cNvPr id="7" name="Rechteck 6"/>
          <p:cNvSpPr/>
          <p:nvPr/>
        </p:nvSpPr>
        <p:spPr>
          <a:xfrm>
            <a:off x="3842238" y="5683495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sz="1200" b="1" dirty="0">
                <a:solidFill>
                  <a:schemeClr val="bg1"/>
                </a:solidFill>
              </a:rPr>
              <a:t>Simone Hoffmann</a:t>
            </a:r>
            <a:br>
              <a:rPr lang="de-DE" sz="1200" b="1" dirty="0">
                <a:solidFill>
                  <a:schemeClr val="bg1"/>
                </a:solidFill>
              </a:rPr>
            </a:br>
            <a:r>
              <a:rPr lang="de-DE" sz="1200" b="1" dirty="0">
                <a:solidFill>
                  <a:schemeClr val="bg1"/>
                </a:solidFill>
              </a:rPr>
              <a:t>Senior/Key Account Manager</a:t>
            </a:r>
          </a:p>
          <a:p>
            <a:pPr algn="r"/>
            <a:r>
              <a:rPr lang="de-DE" sz="1200" dirty="0" smtClean="0">
                <a:solidFill>
                  <a:schemeClr val="bg1"/>
                </a:solidFill>
              </a:rPr>
              <a:t>Mail</a:t>
            </a:r>
            <a:r>
              <a:rPr lang="de-DE" sz="1200" dirty="0">
                <a:solidFill>
                  <a:schemeClr val="bg1"/>
                </a:solidFill>
              </a:rPr>
              <a:t>: </a:t>
            </a:r>
            <a:r>
              <a:rPr lang="de-DE" sz="1200" dirty="0" smtClean="0">
                <a:solidFill>
                  <a:schemeClr val="bg1"/>
                </a:solidFill>
              </a:rPr>
              <a:t>simone.hoffmann@trustrc.com</a:t>
            </a:r>
            <a:r>
              <a:rPr lang="de-DE" sz="1200" dirty="0">
                <a:solidFill>
                  <a:schemeClr val="bg1"/>
                </a:solidFill>
              </a:rPr>
              <a:t/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 err="1">
                <a:solidFill>
                  <a:schemeClr val="bg1"/>
                </a:solidFill>
              </a:rPr>
              <a:t>Telephone</a:t>
            </a:r>
            <a:r>
              <a:rPr lang="de-DE" sz="1200" dirty="0">
                <a:solidFill>
                  <a:schemeClr val="bg1"/>
                </a:solidFill>
              </a:rPr>
              <a:t>: +49 40-822252-118</a:t>
            </a:r>
          </a:p>
          <a:p>
            <a:pPr algn="r"/>
            <a:r>
              <a:rPr lang="de-DE" sz="1200" dirty="0">
                <a:solidFill>
                  <a:schemeClr val="bg1"/>
                </a:solidFill>
              </a:rPr>
              <a:t>Mobile: +49 1520-9041593</a:t>
            </a:r>
          </a:p>
          <a:p>
            <a:pPr algn="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56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932791" y="2006592"/>
            <a:ext cx="1853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B9766B"/>
                </a:solidFill>
                <a:latin typeface="Montserrat ExtraBold" pitchFamily="2" charset="0"/>
              </a:rPr>
              <a:t>AGENDA</a:t>
            </a:r>
            <a:endParaRPr lang="de-DE" dirty="0">
              <a:solidFill>
                <a:srgbClr val="B9766B"/>
              </a:solidFill>
            </a:endParaRPr>
          </a:p>
        </p:txBody>
      </p:sp>
      <p:sp>
        <p:nvSpPr>
          <p:cNvPr id="12" name="Textplatzhalter 3"/>
          <p:cNvSpPr txBox="1">
            <a:spLocks/>
          </p:cNvSpPr>
          <p:nvPr/>
        </p:nvSpPr>
        <p:spPr>
          <a:xfrm>
            <a:off x="795631" y="5637960"/>
            <a:ext cx="7552739" cy="69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Montserrat Medium" pitchFamily="2" charset="0"/>
                <a:ea typeface="Inter Medium" panose="02000603000000020004" pitchFamily="50" charset="0"/>
                <a:cs typeface="Inter Medium" panose="02000603000000020004" pitchFamily="50" charset="0"/>
              </a:rPr>
              <a:t>Simone Hoffmann</a:t>
            </a:r>
          </a:p>
          <a:p>
            <a:r>
              <a:rPr lang="de-DE" dirty="0" smtClean="0">
                <a:latin typeface="Montserrat Light" pitchFamily="2" charset="0"/>
              </a:rPr>
              <a:t> Düsseldorf, 18.06.2024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13" name="Untertitel 2"/>
          <p:cNvSpPr txBox="1">
            <a:spLocks/>
          </p:cNvSpPr>
          <p:nvPr/>
        </p:nvSpPr>
        <p:spPr>
          <a:xfrm>
            <a:off x="2953512" y="2070600"/>
            <a:ext cx="5394858" cy="363136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>
                <a:solidFill>
                  <a:schemeClr val="bg1"/>
                </a:solidFill>
                <a:latin typeface="+mj-lt"/>
              </a:rPr>
              <a:t>Administrative Herausforderungen bei einer Abwicklung aus Deutschland</a:t>
            </a:r>
          </a:p>
          <a:p>
            <a:pPr marL="342900" indent="-342900"/>
            <a:endParaRPr lang="de-DE" sz="8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0"/>
              </a:spcBef>
            </a:pPr>
            <a:r>
              <a:rPr lang="de-DE" b="1" dirty="0" smtClean="0">
                <a:solidFill>
                  <a:schemeClr val="bg1"/>
                </a:solidFill>
              </a:rPr>
              <a:t>Stolpersteine</a:t>
            </a:r>
          </a:p>
          <a:p>
            <a:pPr marL="342900" indent="-342900">
              <a:spcBef>
                <a:spcPts val="0"/>
              </a:spcBef>
            </a:pPr>
            <a:endParaRPr lang="de-DE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0"/>
              </a:spcBef>
            </a:pPr>
            <a:r>
              <a:rPr lang="de-DE" b="1" dirty="0" smtClean="0">
                <a:solidFill>
                  <a:schemeClr val="bg1"/>
                </a:solidFill>
              </a:rPr>
              <a:t>Dienstleistungsfreiheit in EU – Ländern insb. Pooldeckungen</a:t>
            </a:r>
          </a:p>
          <a:p>
            <a:pPr marL="342900" indent="-342900">
              <a:spcBef>
                <a:spcPts val="0"/>
              </a:spcBef>
            </a:pPr>
            <a:endParaRPr lang="de-DE" b="1" dirty="0">
              <a:solidFill>
                <a:schemeClr val="bg1"/>
              </a:solidFill>
            </a:endParaRPr>
          </a:p>
          <a:p>
            <a:pPr marL="342900" indent="-342900">
              <a:spcBef>
                <a:spcPts val="0"/>
              </a:spcBef>
            </a:pPr>
            <a:r>
              <a:rPr lang="de-DE" b="1" dirty="0" smtClean="0">
                <a:solidFill>
                  <a:schemeClr val="bg1"/>
                </a:solidFill>
              </a:rPr>
              <a:t>Anti Money Laundering</a:t>
            </a:r>
          </a:p>
          <a:p>
            <a:pPr marL="800100" lvl="1" indent="-342900">
              <a:spcBef>
                <a:spcPts val="0"/>
              </a:spcBef>
            </a:pPr>
            <a:r>
              <a:rPr lang="de-DE" b="1" dirty="0" smtClean="0">
                <a:solidFill>
                  <a:schemeClr val="bg1"/>
                </a:solidFill>
              </a:rPr>
              <a:t>Mexico</a:t>
            </a:r>
          </a:p>
          <a:p>
            <a:pPr marL="800100" lvl="1" indent="-342900">
              <a:spcBef>
                <a:spcPts val="0"/>
              </a:spcBef>
            </a:pPr>
            <a:r>
              <a:rPr lang="de-DE" b="1" dirty="0" smtClean="0">
                <a:solidFill>
                  <a:schemeClr val="bg1"/>
                </a:solidFill>
              </a:rPr>
              <a:t>Saudi Arabien</a:t>
            </a:r>
          </a:p>
          <a:p>
            <a:pPr marL="342900" indent="-342900">
              <a:spcBef>
                <a:spcPts val="0"/>
              </a:spcBef>
            </a:pPr>
            <a:endParaRPr lang="de-DE" b="1" dirty="0">
              <a:solidFill>
                <a:schemeClr val="bg1"/>
              </a:solidFill>
            </a:endParaRPr>
          </a:p>
          <a:p>
            <a:pPr marL="342900" indent="-342900">
              <a:spcBef>
                <a:spcPts val="0"/>
              </a:spcBef>
            </a:pPr>
            <a:r>
              <a:rPr lang="de-DE" b="1" dirty="0" smtClean="0">
                <a:solidFill>
                  <a:schemeClr val="bg1"/>
                </a:solidFill>
              </a:rPr>
              <a:t>Fazit </a:t>
            </a:r>
            <a:endParaRPr lang="de-DE" b="1" dirty="0">
              <a:solidFill>
                <a:schemeClr val="bg1"/>
              </a:solidFill>
            </a:endParaRPr>
          </a:p>
          <a:p>
            <a:pPr marL="342900" indent="-342900"/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Untertitel 2"/>
          <p:cNvSpPr txBox="1">
            <a:spLocks/>
          </p:cNvSpPr>
          <p:nvPr/>
        </p:nvSpPr>
        <p:spPr>
          <a:xfrm>
            <a:off x="628650" y="1467323"/>
            <a:ext cx="7975023" cy="37808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800" dirty="0">
              <a:solidFill>
                <a:srgbClr val="FF0000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46017" y="641020"/>
            <a:ext cx="7886700" cy="39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Stolpersteine sind z. B.:</a:t>
            </a:r>
            <a:endParaRPr lang="de-DE" sz="280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86CA-43F3-4D51-B85A-8D920E1B96D0}" type="datetime1">
              <a:rPr lang="de-DE" smtClean="0"/>
              <a:t>25.06.2024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3</a:t>
            </a:fld>
            <a:endParaRPr lang="de-DE"/>
          </a:p>
        </p:txBody>
      </p:sp>
      <p:sp>
        <p:nvSpPr>
          <p:cNvPr id="2" name="Ellipse 1"/>
          <p:cNvSpPr/>
          <p:nvPr/>
        </p:nvSpPr>
        <p:spPr>
          <a:xfrm>
            <a:off x="5919340" y="3333569"/>
            <a:ext cx="1689377" cy="8063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Mandat</a:t>
            </a:r>
            <a:endParaRPr lang="de-DE" dirty="0"/>
          </a:p>
        </p:txBody>
      </p:sp>
      <p:sp>
        <p:nvSpPr>
          <p:cNvPr id="3" name="Ellipse 2"/>
          <p:cNvSpPr/>
          <p:nvPr/>
        </p:nvSpPr>
        <p:spPr>
          <a:xfrm>
            <a:off x="7346290" y="1534670"/>
            <a:ext cx="1642699" cy="818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Stempel</a:t>
            </a:r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5980413" y="1943995"/>
            <a:ext cx="181032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Unterschrift</a:t>
            </a:r>
            <a:endParaRPr lang="de-DE" sz="1400" dirty="0"/>
          </a:p>
        </p:txBody>
      </p:sp>
      <p:sp>
        <p:nvSpPr>
          <p:cNvPr id="10" name="Ellipse 9"/>
          <p:cNvSpPr/>
          <p:nvPr/>
        </p:nvSpPr>
        <p:spPr>
          <a:xfrm>
            <a:off x="212945" y="3816776"/>
            <a:ext cx="181032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Steuer-dokumente</a:t>
            </a:r>
            <a:endParaRPr lang="de-DE" sz="1400" dirty="0"/>
          </a:p>
        </p:txBody>
      </p:sp>
      <p:sp>
        <p:nvSpPr>
          <p:cNvPr id="11" name="Ellipse 10"/>
          <p:cNvSpPr/>
          <p:nvPr/>
        </p:nvSpPr>
        <p:spPr>
          <a:xfrm>
            <a:off x="6989040" y="4241686"/>
            <a:ext cx="1614633" cy="746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UBO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4303834" y="3827622"/>
            <a:ext cx="181032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Handels-register-auszug</a:t>
            </a:r>
            <a:endParaRPr lang="de-DE" sz="1600" dirty="0"/>
          </a:p>
        </p:txBody>
      </p:sp>
      <p:sp>
        <p:nvSpPr>
          <p:cNvPr id="13" name="Ellipse 12"/>
          <p:cNvSpPr/>
          <p:nvPr/>
        </p:nvSpPr>
        <p:spPr>
          <a:xfrm>
            <a:off x="3577856" y="4885888"/>
            <a:ext cx="1631142" cy="694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KYC</a:t>
            </a:r>
            <a:endParaRPr lang="de-DE" dirty="0"/>
          </a:p>
        </p:txBody>
      </p:sp>
      <p:sp>
        <p:nvSpPr>
          <p:cNvPr id="14" name="Ellipse 13"/>
          <p:cNvSpPr/>
          <p:nvPr/>
        </p:nvSpPr>
        <p:spPr>
          <a:xfrm>
            <a:off x="1552285" y="4318798"/>
            <a:ext cx="181032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Identitäts-dokumente</a:t>
            </a:r>
            <a:endParaRPr lang="de-DE" sz="1400" dirty="0"/>
          </a:p>
        </p:txBody>
      </p:sp>
      <p:sp>
        <p:nvSpPr>
          <p:cNvPr id="15" name="Ellipse 14"/>
          <p:cNvSpPr/>
          <p:nvPr/>
        </p:nvSpPr>
        <p:spPr>
          <a:xfrm>
            <a:off x="1757230" y="1587179"/>
            <a:ext cx="181032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Cash before cover</a:t>
            </a:r>
            <a:endParaRPr lang="de-DE" sz="1400" dirty="0"/>
          </a:p>
        </p:txBody>
      </p:sp>
      <p:sp>
        <p:nvSpPr>
          <p:cNvPr id="16" name="Ellipse 15"/>
          <p:cNvSpPr/>
          <p:nvPr/>
        </p:nvSpPr>
        <p:spPr>
          <a:xfrm>
            <a:off x="2362864" y="3011977"/>
            <a:ext cx="181032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Weitere Risikoinfor-mationen</a:t>
            </a:r>
            <a:endParaRPr lang="de-DE" sz="1400" dirty="0"/>
          </a:p>
        </p:txBody>
      </p:sp>
      <p:sp>
        <p:nvSpPr>
          <p:cNvPr id="17" name="Ellipse 16"/>
          <p:cNvSpPr/>
          <p:nvPr/>
        </p:nvSpPr>
        <p:spPr>
          <a:xfrm>
            <a:off x="3731426" y="2036291"/>
            <a:ext cx="181032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Honorarver-einbarung</a:t>
            </a:r>
            <a:endParaRPr lang="de-DE" sz="1400" dirty="0"/>
          </a:p>
        </p:txBody>
      </p:sp>
      <p:sp>
        <p:nvSpPr>
          <p:cNvPr id="18" name="Ellipse 17"/>
          <p:cNvSpPr/>
          <p:nvPr/>
        </p:nvSpPr>
        <p:spPr>
          <a:xfrm>
            <a:off x="157018" y="1234061"/>
            <a:ext cx="181032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Internat. Zahlung</a:t>
            </a:r>
            <a:endParaRPr lang="de-DE" sz="1400" dirty="0"/>
          </a:p>
        </p:txBody>
      </p:sp>
      <p:sp>
        <p:nvSpPr>
          <p:cNvPr id="19" name="Ellipse 18"/>
          <p:cNvSpPr/>
          <p:nvPr/>
        </p:nvSpPr>
        <p:spPr>
          <a:xfrm>
            <a:off x="413406" y="2089201"/>
            <a:ext cx="181032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Proof of Payment</a:t>
            </a:r>
            <a:endParaRPr lang="de-DE" sz="1400" dirty="0"/>
          </a:p>
        </p:txBody>
      </p:sp>
      <p:sp>
        <p:nvSpPr>
          <p:cNvPr id="20" name="Ellipse 19"/>
          <p:cNvSpPr/>
          <p:nvPr/>
        </p:nvSpPr>
        <p:spPr>
          <a:xfrm>
            <a:off x="5406654" y="5044025"/>
            <a:ext cx="181032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Fristen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264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46017" y="1190137"/>
            <a:ext cx="7886700" cy="39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EU – </a:t>
            </a:r>
            <a:r>
              <a:rPr lang="de-DE" sz="2800" dirty="0"/>
              <a:t>FOS Deckung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86CA-43F3-4D51-B85A-8D920E1B96D0}" type="datetime1">
              <a:rPr lang="de-DE" smtClean="0"/>
              <a:t>25.06.2024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4</a:t>
            </a:fld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346017" y="1659365"/>
            <a:ext cx="8250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+mj-lt"/>
                <a:ea typeface="Inter Semi Bold" panose="02000703000000020004" pitchFamily="50" charset="0"/>
                <a:cs typeface="Inter Semi Bold" panose="02000703000000020004" pitchFamily="50" charset="0"/>
              </a:rPr>
              <a:t>Grundsätzlich mgl. – es gilt jedoch Besonderheiten zu berücksichtigen:</a:t>
            </a:r>
          </a:p>
        </p:txBody>
      </p:sp>
      <p:sp>
        <p:nvSpPr>
          <p:cNvPr id="3" name="Rechteck 2"/>
          <p:cNvSpPr/>
          <p:nvPr/>
        </p:nvSpPr>
        <p:spPr>
          <a:xfrm>
            <a:off x="231417" y="2099854"/>
            <a:ext cx="81159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Fehlender Vor – Ort – Service</a:t>
            </a:r>
          </a:p>
          <a:p>
            <a:pPr lvl="1"/>
            <a:r>
              <a:rPr lang="de-DE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Deckungsumfang und Klauseln –  lokale Standards und individuelle Ergänzungen </a:t>
            </a:r>
          </a:p>
          <a:p>
            <a:pPr lvl="1"/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Kenntnis der Rechtslage und administrativer Auflagen</a:t>
            </a:r>
          </a:p>
          <a:p>
            <a:pPr lvl="1"/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Monitoring und Umsetzung von lokalen Änderungen  </a:t>
            </a:r>
          </a:p>
          <a:p>
            <a:pPr lvl="1"/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Lokale Vers. Steuer + sonstige länderspezifische Pflichtabgaben sind an lokale Behörden / Institutionen abzuführen</a:t>
            </a:r>
          </a:p>
          <a:p>
            <a:pPr lvl="1"/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Erschwerte Regulierung im Schadenfall</a:t>
            </a:r>
          </a:p>
        </p:txBody>
      </p:sp>
      <p:pic>
        <p:nvPicPr>
          <p:cNvPr id="1028" name="Picture 4" descr="Datei:Flag of Europe.svg –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5600" cy="89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47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86CA-43F3-4D51-B85A-8D920E1B96D0}" type="datetime1">
              <a:rPr lang="de-DE" smtClean="0"/>
              <a:t>25.06.2024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5</a:t>
            </a:fld>
            <a:endParaRPr lang="de-DE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628650" y="2414016"/>
            <a:ext cx="8038012" cy="38770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800" dirty="0"/>
              <a:t>Pool Abgaben sind abzuführen /Raten (z. B. GAREAT) variieren nach Versicherungssumme . FOS wird oft der höchste Satz angesetzt.</a:t>
            </a:r>
          </a:p>
          <a:p>
            <a:pPr lvl="1"/>
            <a:endParaRPr lang="de-DE" sz="1800" dirty="0"/>
          </a:p>
          <a:p>
            <a:pPr lvl="1"/>
            <a:r>
              <a:rPr lang="de-DE" sz="1800" dirty="0"/>
              <a:t>Vers</a:t>
            </a:r>
            <a:r>
              <a:rPr lang="de-DE" sz="1800" dirty="0" smtClean="0"/>
              <a:t>. Steuern </a:t>
            </a:r>
            <a:r>
              <a:rPr lang="de-DE" sz="1800" dirty="0"/>
              <a:t>müssen auch auf Pool Abgaben gezahlt werden</a:t>
            </a:r>
          </a:p>
          <a:p>
            <a:pPr lvl="1"/>
            <a:endParaRPr lang="de-DE" sz="1800" dirty="0"/>
          </a:p>
          <a:p>
            <a:pPr lvl="1"/>
            <a:r>
              <a:rPr lang="de-DE" sz="1800" dirty="0"/>
              <a:t>Alle versicherten Risikoadressen müssen korrekt dokumentiert sein</a:t>
            </a:r>
          </a:p>
          <a:p>
            <a:pPr lvl="1"/>
            <a:endParaRPr lang="de-DE" sz="1800" dirty="0"/>
          </a:p>
          <a:p>
            <a:pPr lvl="1"/>
            <a:r>
              <a:rPr lang="de-DE" sz="1800" dirty="0"/>
              <a:t>Pool Abgaben sind auf den FOS Rechnungen separat aufzuführen</a:t>
            </a:r>
          </a:p>
          <a:p>
            <a:pPr lvl="1"/>
            <a:endParaRPr lang="de-DE" sz="1800" dirty="0"/>
          </a:p>
          <a:p>
            <a:pPr lvl="1"/>
            <a:r>
              <a:rPr lang="de-DE" sz="1800" dirty="0"/>
              <a:t>Prämienzahlungen müssen im Rahmen der zeitlichen Vorgabe erfolgen (z. B. 30 T. ab Fälligkeit bei Consorcio)</a:t>
            </a:r>
          </a:p>
        </p:txBody>
      </p:sp>
      <p:sp>
        <p:nvSpPr>
          <p:cNvPr id="2" name="Rechteck 1"/>
          <p:cNvSpPr/>
          <p:nvPr/>
        </p:nvSpPr>
        <p:spPr>
          <a:xfrm>
            <a:off x="346017" y="1649260"/>
            <a:ext cx="8320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+mj-lt"/>
              </a:rPr>
              <a:t>Berücksichtigung Pflichtversicherungen Naturkatastrophen- oder Terrorismuspool im Rahmen der Sachversicherung: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46017" y="1190137"/>
            <a:ext cx="7886700" cy="39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EU – </a:t>
            </a:r>
            <a:r>
              <a:rPr lang="de-DE" sz="2800" dirty="0"/>
              <a:t>FOS Deckung</a:t>
            </a:r>
          </a:p>
        </p:txBody>
      </p:sp>
      <p:pic>
        <p:nvPicPr>
          <p:cNvPr id="10" name="Picture 4" descr="Datei:Flag of Europe.svg –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5600" cy="89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1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6017" y="1365787"/>
            <a:ext cx="6128766" cy="468718"/>
          </a:xfrm>
        </p:spPr>
        <p:txBody>
          <a:bodyPr>
            <a:noAutofit/>
          </a:bodyPr>
          <a:lstStyle/>
          <a:p>
            <a:r>
              <a:rPr lang="de-DE" sz="1800" dirty="0">
                <a:latin typeface="+mn-lt"/>
              </a:rPr>
              <a:t>z. B. Consorcio Pool Spanien – Prozess im Schadenfall:</a:t>
            </a:r>
            <a:endParaRPr lang="de-DE" sz="2800" dirty="0">
              <a:latin typeface="+mn-lt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86CA-43F3-4D51-B85A-8D920E1B96D0}" type="datetime1">
              <a:rPr lang="de-DE" smtClean="0"/>
              <a:t>25.06.2024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6</a:t>
            </a:fld>
            <a:endParaRPr lang="de-DE"/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628650" y="1792542"/>
            <a:ext cx="8038012" cy="45638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de-DE" sz="1800" dirty="0"/>
              <a:t>Anzeigepflicht des Schadens: innerhalb von 7 Tagen, nachdem der VN von dem Schaden erfahren </a:t>
            </a:r>
            <a:r>
              <a:rPr lang="de-DE" sz="1800" dirty="0" smtClean="0"/>
              <a:t>hat</a:t>
            </a:r>
            <a:endParaRPr lang="de-DE" sz="18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de-DE" sz="1800" dirty="0"/>
              <a:t>Die Schadenmeldung muss der vorgegebenen Form entsprechen und, zudem sind weitere Dokumente einzureichen z. B.:</a:t>
            </a:r>
          </a:p>
          <a:p>
            <a:pPr lvl="2">
              <a:lnSpc>
                <a:spcPct val="100000"/>
              </a:lnSpc>
            </a:pPr>
            <a:r>
              <a:rPr lang="de-DE" dirty="0"/>
              <a:t>Kopie der letzten Prämienrechnung, aus welcher das Zahldatum </a:t>
            </a:r>
            <a:r>
              <a:rPr lang="de-DE" dirty="0" smtClean="0"/>
              <a:t>hervorgeht</a:t>
            </a:r>
            <a:endParaRPr lang="de-DE" dirty="0"/>
          </a:p>
          <a:p>
            <a:pPr lvl="2">
              <a:lnSpc>
                <a:spcPct val="100000"/>
              </a:lnSpc>
            </a:pPr>
            <a:r>
              <a:rPr lang="de-DE" dirty="0"/>
              <a:t>Kopie der Klausel, die besagt, dass die besonderen Risiken über das Consorcio gedeckt sind (eigenständiges bindendes Bedingungswerk, muss auch bei FOS-Policen im span. Originaltext dokumentiert sein)</a:t>
            </a:r>
          </a:p>
          <a:p>
            <a:pPr lvl="2">
              <a:lnSpc>
                <a:spcPct val="100000"/>
              </a:lnSpc>
            </a:pPr>
            <a:r>
              <a:rPr lang="de-DE" dirty="0"/>
              <a:t>Die allgemeinen, besonderen und speziellen Versicherungsbedingungen</a:t>
            </a:r>
          </a:p>
          <a:p>
            <a:pPr lvl="2">
              <a:lnSpc>
                <a:spcPct val="100000"/>
              </a:lnSpc>
            </a:pPr>
            <a:r>
              <a:rPr lang="de-DE" dirty="0"/>
              <a:t>Etwaige Nachträge, Side-letter, </a:t>
            </a:r>
            <a:r>
              <a:rPr lang="de-DE" dirty="0" smtClean="0"/>
              <a:t>Modifikationen</a:t>
            </a:r>
            <a:endParaRPr lang="de-DE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de-DE" sz="1800" dirty="0"/>
              <a:t>Personalausweise eines Bevollmächtigten in </a:t>
            </a:r>
            <a:r>
              <a:rPr lang="de-DE" sz="1800" dirty="0" smtClean="0"/>
              <a:t>Kopie</a:t>
            </a:r>
            <a:endParaRPr lang="de-DE" sz="18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de-DE" sz="1800" dirty="0"/>
              <a:t>Exakte Bankverbindung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de-DE" sz="1800" dirty="0"/>
              <a:t>Beweisfotos- wenn vorhanden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46017" y="1029346"/>
            <a:ext cx="7886700" cy="39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EU – </a:t>
            </a:r>
            <a:r>
              <a:rPr lang="de-DE" sz="2800" dirty="0"/>
              <a:t>FOS Deckung</a:t>
            </a:r>
          </a:p>
        </p:txBody>
      </p:sp>
      <p:pic>
        <p:nvPicPr>
          <p:cNvPr id="11" name="Picture 4" descr="Datei:Flag of Europe.svg –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5600" cy="89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7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475825"/>
            <a:ext cx="5310831" cy="468718"/>
          </a:xfrm>
        </p:spPr>
        <p:txBody>
          <a:bodyPr>
            <a:normAutofit/>
          </a:bodyPr>
          <a:lstStyle/>
          <a:p>
            <a:r>
              <a:rPr lang="de-DE" sz="1800" b="1" dirty="0" smtClean="0"/>
              <a:t>Übersicht Pooldeckungen einiger Länder</a:t>
            </a:r>
            <a:endParaRPr lang="de-DE" sz="28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628650" y="1690689"/>
            <a:ext cx="7975023" cy="37988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de-DE" sz="280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86CA-43F3-4D51-B85A-8D920E1B96D0}" type="datetime1">
              <a:rPr lang="de-DE" smtClean="0"/>
              <a:t>25.06.2024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7</a:t>
            </a:fld>
            <a:endParaRPr lang="de-DE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643956"/>
              </p:ext>
            </p:extLst>
          </p:nvPr>
        </p:nvGraphicFramePr>
        <p:xfrm>
          <a:off x="1259839" y="2076179"/>
          <a:ext cx="60960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296111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0265642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2443187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66938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Terror / politische Risiken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Elementar-gefahren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Haftpflicht-ansprüche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211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Belgien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TRIP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Code Napoléon*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24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Dänemark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Stormraded</a:t>
                      </a:r>
                      <a:r>
                        <a:rPr lang="de-DE" sz="1400" baseline="0" dirty="0" smtClean="0"/>
                        <a:t> (</a:t>
                      </a:r>
                      <a:r>
                        <a:rPr lang="de-DE" sz="1400" dirty="0" smtClean="0"/>
                        <a:t>Sturmflut)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84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Frankreich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GAREAT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Cat Nat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Code Napoléon*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19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Spanien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CONSORCIO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CONSORCIO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CONSORCIO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728270"/>
                  </a:ext>
                </a:extLst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1232880" y="4720121"/>
            <a:ext cx="6803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*Code Napoléon: In der Sachdeckung eingeschlossen wird i. d. R. die Haftpflicht des VN auf </a:t>
            </a:r>
            <a:r>
              <a:rPr lang="de-DE" sz="1100" dirty="0"/>
              <a:t>Grund von </a:t>
            </a:r>
            <a:r>
              <a:rPr lang="de-DE" sz="1100" dirty="0" smtClean="0"/>
              <a:t>Sachschäden durch </a:t>
            </a:r>
            <a:r>
              <a:rPr lang="de-DE" sz="1100" b="1" dirty="0"/>
              <a:t>Feuer oder sonstige versicherte </a:t>
            </a:r>
            <a:r>
              <a:rPr lang="de-DE" sz="1100" b="1" dirty="0" smtClean="0"/>
              <a:t>Gefahren am </a:t>
            </a:r>
            <a:r>
              <a:rPr lang="de-DE" sz="1100" b="1" dirty="0"/>
              <a:t>Eigentum Dritter (Mieter, Vermieter, </a:t>
            </a:r>
            <a:r>
              <a:rPr lang="de-DE" sz="1100" b="1" dirty="0" smtClean="0"/>
              <a:t>Nachbar) ausgenommen </a:t>
            </a:r>
            <a:r>
              <a:rPr lang="de-DE" sz="1100" dirty="0"/>
              <a:t>Zufall oder höhere Gewalt. </a:t>
            </a:r>
            <a:r>
              <a:rPr lang="de-DE" sz="1100" dirty="0" smtClean="0"/>
              <a:t>Die Beweislast trägt der Versicherungsnehmer.</a:t>
            </a:r>
            <a:endParaRPr lang="de-DE" sz="1100" dirty="0"/>
          </a:p>
        </p:txBody>
      </p:sp>
      <p:pic>
        <p:nvPicPr>
          <p:cNvPr id="12" name="Picture 4" descr="Datei:Flag of Europe.svg –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5600" cy="89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346017" y="1029346"/>
            <a:ext cx="7886700" cy="39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EU – </a:t>
            </a:r>
            <a:r>
              <a:rPr lang="de-DE" sz="2800" dirty="0"/>
              <a:t>FOS Deckung</a:t>
            </a:r>
          </a:p>
        </p:txBody>
      </p:sp>
    </p:spTree>
    <p:extLst>
      <p:ext uri="{BB962C8B-B14F-4D97-AF65-F5344CB8AC3E}">
        <p14:creationId xmlns:p14="http://schemas.microsoft.com/office/powerpoint/2010/main" val="21177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28650" y="887076"/>
            <a:ext cx="7886700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Anti Money Laundering</a:t>
            </a:r>
          </a:p>
          <a:p>
            <a:r>
              <a:rPr lang="de-DE" sz="2800" dirty="0" smtClean="0"/>
              <a:t>Zwei Beispiele: </a:t>
            </a:r>
            <a:endParaRPr lang="de-DE" sz="28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628650" y="1989755"/>
            <a:ext cx="7975023" cy="6056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de-DE" sz="2400" b="1" dirty="0" smtClean="0"/>
              <a:t>Mexiko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86CA-43F3-4D51-B85A-8D920E1B96D0}" type="datetime1">
              <a:rPr lang="de-DE" smtClean="0"/>
              <a:t>25.06.2024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8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5599" cy="764485"/>
          </a:xfrm>
          <a:prstGeom prst="rect">
            <a:avLst/>
          </a:prstGeom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628650" y="2595418"/>
            <a:ext cx="8038012" cy="3122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sz="1800" dirty="0"/>
              <a:t>Aktuelle Unterlagen für das Geldwäsche-Gesetz sind vom Kunden </a:t>
            </a:r>
            <a:r>
              <a:rPr lang="de-DE" sz="1800" u="sng" dirty="0"/>
              <a:t>vor</a:t>
            </a:r>
            <a:r>
              <a:rPr lang="de-DE" sz="1800" dirty="0"/>
              <a:t> der Policierung  </a:t>
            </a:r>
            <a:r>
              <a:rPr lang="de-DE" sz="1800" u="sng" dirty="0"/>
              <a:t>jährlich</a:t>
            </a:r>
            <a:r>
              <a:rPr lang="de-DE" sz="1800" dirty="0"/>
              <a:t> beizubringen. </a:t>
            </a:r>
          </a:p>
          <a:p>
            <a:pPr lvl="0"/>
            <a:endParaRPr lang="de-DE" sz="1800" dirty="0"/>
          </a:p>
          <a:p>
            <a:pPr lvl="0"/>
            <a:r>
              <a:rPr lang="de-DE" sz="1800" dirty="0"/>
              <a:t>Prüfung erfolgt durch vom VR individuell eingeschaltete Dienstleister.  Diese setzen üblicherweise voraus, dass die Zusendung aller angefragten Dokumente innerhalb eines Monats erfolgt.</a:t>
            </a:r>
          </a:p>
          <a:p>
            <a:pPr lvl="0"/>
            <a:endParaRPr lang="de-DE" sz="1800" dirty="0"/>
          </a:p>
          <a:p>
            <a:pPr lvl="0"/>
            <a:r>
              <a:rPr lang="de-DE" sz="1800" dirty="0"/>
              <a:t>Termingerechte Lieferung der Dokumente ist wichtig, da die Prämie innerhalb von 30 Tagen ab Fälligkeit zu zahlen ist.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8895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28650" y="930007"/>
            <a:ext cx="7886700" cy="39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AML - Mexiko</a:t>
            </a:r>
            <a:endParaRPr lang="de-DE" sz="280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86CA-43F3-4D51-B85A-8D920E1B96D0}" type="datetime1">
              <a:rPr lang="de-DE" smtClean="0"/>
              <a:t>25.06.2024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9</a:t>
            </a:fld>
            <a:endParaRPr lang="de-DE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628650" y="1494168"/>
            <a:ext cx="8038012" cy="486218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Handelsregisterauszug</a:t>
            </a:r>
            <a:endParaRPr lang="de-DE" dirty="0"/>
          </a:p>
          <a:p>
            <a:pPr lvl="0"/>
            <a:r>
              <a:rPr lang="en-US" dirty="0"/>
              <a:t>Offizielles Dokument, das </a:t>
            </a:r>
            <a:r>
              <a:rPr lang="en-US" dirty="0" err="1"/>
              <a:t>jede</a:t>
            </a:r>
            <a:r>
              <a:rPr lang="en-US" dirty="0"/>
              <a:t> </a:t>
            </a:r>
            <a:r>
              <a:rPr lang="en-US" dirty="0" err="1"/>
              <a:t>Änderung</a:t>
            </a:r>
            <a:r>
              <a:rPr lang="en-US" dirty="0"/>
              <a:t> der </a:t>
            </a:r>
            <a:r>
              <a:rPr lang="en-US" dirty="0" err="1"/>
              <a:t>ursprünglichen</a:t>
            </a:r>
            <a:r>
              <a:rPr lang="en-US" dirty="0"/>
              <a:t> </a:t>
            </a:r>
            <a:r>
              <a:rPr lang="en-US" dirty="0" err="1"/>
              <a:t>Gründungsurkunde</a:t>
            </a:r>
            <a:r>
              <a:rPr lang="en-US" dirty="0"/>
              <a:t> </a:t>
            </a:r>
            <a:r>
              <a:rPr lang="en-US" dirty="0" err="1"/>
              <a:t>belegt</a:t>
            </a:r>
            <a:r>
              <a:rPr lang="en-US" dirty="0"/>
              <a:t> (</a:t>
            </a:r>
            <a:r>
              <a:rPr lang="en-US" dirty="0" err="1"/>
              <a:t>Änderung</a:t>
            </a:r>
            <a:r>
              <a:rPr lang="en-US" dirty="0"/>
              <a:t> des </a:t>
            </a:r>
            <a:r>
              <a:rPr lang="en-US" dirty="0" err="1"/>
              <a:t>Firmennamens</a:t>
            </a:r>
            <a:r>
              <a:rPr lang="en-US" dirty="0"/>
              <a:t>, </a:t>
            </a:r>
            <a:r>
              <a:rPr lang="en-US" dirty="0" err="1"/>
              <a:t>Umwandlung</a:t>
            </a:r>
            <a:r>
              <a:rPr lang="en-US" dirty="0"/>
              <a:t> und/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Erweiterung</a:t>
            </a:r>
            <a:r>
              <a:rPr lang="en-US" dirty="0"/>
              <a:t> des </a:t>
            </a:r>
            <a:r>
              <a:rPr lang="en-US" dirty="0" err="1"/>
              <a:t>Unternehmens</a:t>
            </a:r>
            <a:r>
              <a:rPr lang="en-US" dirty="0"/>
              <a:t>, </a:t>
            </a:r>
            <a:r>
              <a:rPr lang="en-US" dirty="0" err="1"/>
              <a:t>usw</a:t>
            </a:r>
            <a:r>
              <a:rPr lang="en-US" dirty="0"/>
              <a:t>.); </a:t>
            </a:r>
            <a:endParaRPr lang="de-DE" dirty="0"/>
          </a:p>
          <a:p>
            <a:pPr lvl="0"/>
            <a:r>
              <a:rPr lang="en-US" dirty="0" err="1"/>
              <a:t>Vollmacht</a:t>
            </a:r>
            <a:r>
              <a:rPr lang="en-US" dirty="0"/>
              <a:t>  des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Verwaltungshandlungen</a:t>
            </a:r>
            <a:r>
              <a:rPr lang="en-US" dirty="0"/>
              <a:t>, </a:t>
            </a:r>
            <a:r>
              <a:rPr lang="en-US" dirty="0" err="1"/>
              <a:t>Rechtsstreitigkeiten</a:t>
            </a:r>
            <a:r>
              <a:rPr lang="en-US" dirty="0"/>
              <a:t> und </a:t>
            </a:r>
            <a:r>
              <a:rPr lang="en-US" dirty="0" err="1"/>
              <a:t>Inkasso</a:t>
            </a:r>
            <a:r>
              <a:rPr lang="en-US" dirty="0"/>
              <a:t> </a:t>
            </a:r>
            <a:r>
              <a:rPr lang="en-US" dirty="0" err="1"/>
              <a:t>gesetzlichen</a:t>
            </a:r>
            <a:r>
              <a:rPr lang="en-US" dirty="0"/>
              <a:t> </a:t>
            </a:r>
            <a:r>
              <a:rPr lang="en-US" dirty="0" err="1"/>
              <a:t>Vertreters</a:t>
            </a:r>
            <a:endParaRPr lang="de-DE" dirty="0"/>
          </a:p>
          <a:p>
            <a:pPr lvl="0"/>
            <a:r>
              <a:rPr lang="en-US" dirty="0" err="1"/>
              <a:t>Gültiger</a:t>
            </a:r>
            <a:r>
              <a:rPr lang="en-US" dirty="0"/>
              <a:t> </a:t>
            </a:r>
            <a:r>
              <a:rPr lang="en-US" dirty="0" err="1"/>
              <a:t>amtlicher</a:t>
            </a:r>
            <a:r>
              <a:rPr lang="en-US" dirty="0"/>
              <a:t> </a:t>
            </a:r>
            <a:r>
              <a:rPr lang="en-US" dirty="0" err="1"/>
              <a:t>Lichtbildausweis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1. des </a:t>
            </a:r>
            <a:r>
              <a:rPr lang="en-US" dirty="0" err="1"/>
              <a:t>gesetzlichen</a:t>
            </a:r>
            <a:r>
              <a:rPr lang="en-US" dirty="0"/>
              <a:t> </a:t>
            </a:r>
            <a:r>
              <a:rPr lang="en-US" dirty="0" err="1"/>
              <a:t>Vertreters</a:t>
            </a:r>
            <a:r>
              <a:rPr lang="en-US" dirty="0"/>
              <a:t>, der </a:t>
            </a:r>
            <a:r>
              <a:rPr lang="en-US" dirty="0" err="1"/>
              <a:t>mit</a:t>
            </a:r>
            <a:r>
              <a:rPr lang="en-US" dirty="0"/>
              <a:t> der </a:t>
            </a:r>
            <a:r>
              <a:rPr lang="en-US" dirty="0" err="1"/>
              <a:t>Vollmacht</a:t>
            </a:r>
            <a:r>
              <a:rPr lang="en-US" dirty="0"/>
              <a:t> </a:t>
            </a:r>
            <a:r>
              <a:rPr lang="en-US" dirty="0" err="1"/>
              <a:t>übereinstimmt</a:t>
            </a:r>
            <a:r>
              <a:rPr lang="en-US" dirty="0"/>
              <a:t> </a:t>
            </a:r>
            <a:endParaRPr lang="de-DE" dirty="0"/>
          </a:p>
          <a:p>
            <a:pPr marL="457200" lvl="1" indent="0">
              <a:buNone/>
            </a:pPr>
            <a:r>
              <a:rPr lang="en-US" dirty="0"/>
              <a:t>2. </a:t>
            </a:r>
            <a:r>
              <a:rPr lang="en-US" dirty="0" err="1"/>
              <a:t>Gültiger</a:t>
            </a:r>
            <a:r>
              <a:rPr lang="en-US" dirty="0"/>
              <a:t> </a:t>
            </a:r>
            <a:r>
              <a:rPr lang="en-US" dirty="0" err="1"/>
              <a:t>amtlicher</a:t>
            </a:r>
            <a:r>
              <a:rPr lang="en-US" dirty="0"/>
              <a:t> </a:t>
            </a:r>
            <a:r>
              <a:rPr lang="en-US" dirty="0" err="1"/>
              <a:t>Lichtbildausweis</a:t>
            </a:r>
            <a:r>
              <a:rPr lang="en-US" dirty="0"/>
              <a:t> der Person(</a:t>
            </a:r>
            <a:r>
              <a:rPr lang="en-US" dirty="0" err="1"/>
              <a:t>en</a:t>
            </a:r>
            <a:r>
              <a:rPr lang="en-US" dirty="0"/>
              <a:t>), die </a:t>
            </a:r>
            <a:r>
              <a:rPr lang="en-US" dirty="0" err="1"/>
              <a:t>die</a:t>
            </a:r>
            <a:r>
              <a:rPr lang="en-US" dirty="0"/>
              <a:t> </a:t>
            </a:r>
            <a:r>
              <a:rPr lang="en-US" dirty="0" err="1"/>
              <a:t>Kontrolle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das </a:t>
            </a:r>
            <a:r>
              <a:rPr lang="en-US" dirty="0" err="1"/>
              <a:t>Unternehmen</a:t>
            </a:r>
            <a:r>
              <a:rPr lang="en-US" dirty="0"/>
              <a:t> </a:t>
            </a:r>
            <a:r>
              <a:rPr lang="en-US" dirty="0" err="1"/>
              <a:t>ausübt</a:t>
            </a:r>
            <a:r>
              <a:rPr lang="en-US" dirty="0"/>
              <a:t>/</a:t>
            </a:r>
            <a:r>
              <a:rPr lang="en-US" dirty="0" err="1"/>
              <a:t>ausüben</a:t>
            </a:r>
            <a:r>
              <a:rPr lang="en-US" dirty="0"/>
              <a:t>  = Ultimate Beneficial Owner </a:t>
            </a:r>
            <a:r>
              <a:rPr lang="en-US" dirty="0" err="1"/>
              <a:t>Anforderung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des </a:t>
            </a:r>
            <a:r>
              <a:rPr lang="en-US" dirty="0" err="1"/>
              <a:t>Generaldirektors</a:t>
            </a:r>
            <a:r>
              <a:rPr lang="en-US" dirty="0"/>
              <a:t>, des </a:t>
            </a:r>
            <a:r>
              <a:rPr lang="en-US" dirty="0" err="1"/>
              <a:t>Alleinverwalters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des </a:t>
            </a:r>
            <a:r>
              <a:rPr lang="en-US" dirty="0" err="1"/>
              <a:t>Vorsitzenden</a:t>
            </a:r>
            <a:r>
              <a:rPr lang="en-US" dirty="0"/>
              <a:t> des </a:t>
            </a:r>
            <a:r>
              <a:rPr lang="en-US" dirty="0" err="1"/>
              <a:t>Verwaltungsrats</a:t>
            </a:r>
            <a:r>
              <a:rPr lang="en-US" dirty="0"/>
              <a:t>; </a:t>
            </a:r>
            <a:endParaRPr lang="de-DE" dirty="0"/>
          </a:p>
          <a:p>
            <a:pPr lvl="0"/>
            <a:r>
              <a:rPr lang="de-DE" dirty="0"/>
              <a:t>Aktualisierte Steuer-ID-Bescheinigung</a:t>
            </a:r>
          </a:p>
          <a:p>
            <a:pPr lvl="0"/>
            <a:r>
              <a:rPr lang="de-DE" dirty="0"/>
              <a:t>Digitales Zertifikat der elektronischen Unterschrift; (</a:t>
            </a:r>
            <a:r>
              <a:rPr lang="de-DE" dirty="0" err="1"/>
              <a:t>Certificado</a:t>
            </a:r>
            <a:r>
              <a:rPr lang="de-DE" dirty="0"/>
              <a:t> Digital de la “FIEL”) </a:t>
            </a:r>
          </a:p>
          <a:p>
            <a:pPr lvl="0"/>
            <a:r>
              <a:rPr lang="de-DE" dirty="0"/>
              <a:t>Gültiger Nachweis der Adresse (nicht älter als 3 Monate)</a:t>
            </a:r>
          </a:p>
          <a:p>
            <a:pPr lvl="0"/>
            <a:r>
              <a:rPr lang="en-US" dirty="0"/>
              <a:t>Know your Customer </a:t>
            </a:r>
            <a:r>
              <a:rPr lang="en-US" dirty="0" smtClean="0"/>
              <a:t>Form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5599" cy="76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rmanProducerMeeting_Vorlage">
  <a:themeElements>
    <a:clrScheme name="Trust Risk Control Farbe">
      <a:dk1>
        <a:srgbClr val="32287D"/>
      </a:dk1>
      <a:lt1>
        <a:srgbClr val="FFFFFF"/>
      </a:lt1>
      <a:dk2>
        <a:srgbClr val="32287D"/>
      </a:dk2>
      <a:lt2>
        <a:srgbClr val="E7E6E6"/>
      </a:lt2>
      <a:accent1>
        <a:srgbClr val="32287D"/>
      </a:accent1>
      <a:accent2>
        <a:srgbClr val="7030A0"/>
      </a:accent2>
      <a:accent3>
        <a:srgbClr val="2A07A9"/>
      </a:accent3>
      <a:accent4>
        <a:srgbClr val="EBDAE2"/>
      </a:accent4>
      <a:accent5>
        <a:srgbClr val="4A2DB5"/>
      </a:accent5>
      <a:accent6>
        <a:srgbClr val="621AAA"/>
      </a:accent6>
      <a:hlink>
        <a:srgbClr val="32287D"/>
      </a:hlink>
      <a:folHlink>
        <a:srgbClr val="FFFFFF"/>
      </a:folHlink>
    </a:clrScheme>
    <a:fontScheme name="Trust Risk Control 2">
      <a:majorFont>
        <a:latin typeface="Inter Extra Bold"/>
        <a:ea typeface=""/>
        <a:cs typeface=""/>
      </a:majorFont>
      <a:minorFont>
        <a:latin typeface="In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ProducerMeeting_Vorlage" id="{33633C56-A6D4-48A0-A731-F8623FCAD168}" vid="{5BCE13E9-AE88-4536-8771-1A4777552DC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680</Words>
  <Application>Microsoft Office PowerPoint</Application>
  <PresentationFormat>Bildschirmpräsentation (4:3)</PresentationFormat>
  <Paragraphs>163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6" baseType="lpstr">
      <vt:lpstr>Arial</vt:lpstr>
      <vt:lpstr>Calibri</vt:lpstr>
      <vt:lpstr>Inter Extra Bold</vt:lpstr>
      <vt:lpstr>Inter Light</vt:lpstr>
      <vt:lpstr>Inter Medium</vt:lpstr>
      <vt:lpstr>Inter Semi Bold</vt:lpstr>
      <vt:lpstr>Inter SemiBold</vt:lpstr>
      <vt:lpstr>Montserrat</vt:lpstr>
      <vt:lpstr>Montserrat ExtraBold</vt:lpstr>
      <vt:lpstr>Montserrat Light</vt:lpstr>
      <vt:lpstr>Montserrat Medium</vt:lpstr>
      <vt:lpstr>Montserrat SemiBold</vt:lpstr>
      <vt:lpstr>Verdana</vt:lpstr>
      <vt:lpstr>GermanProducerMeeting_Vorlage</vt:lpstr>
      <vt:lpstr>LOKALE BESONDERHEITEN</vt:lpstr>
      <vt:lpstr>PowerPoint-Präsentation</vt:lpstr>
      <vt:lpstr>PowerPoint-Präsentation</vt:lpstr>
      <vt:lpstr>PowerPoint-Präsentation</vt:lpstr>
      <vt:lpstr>PowerPoint-Präsentation</vt:lpstr>
      <vt:lpstr>z. B. Consorcio Pool Spanien – Prozess im Schadenfall:</vt:lpstr>
      <vt:lpstr>Übersicht Pooldeckungen einiger Länder</vt:lpstr>
      <vt:lpstr>PowerPoint-Präsentation</vt:lpstr>
      <vt:lpstr>PowerPoint-Präsentation</vt:lpstr>
      <vt:lpstr>PowerPoint-Präsentation</vt:lpstr>
      <vt:lpstr>bei Abwicklungen über Deutschland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Neues aus aller Welt:  Best Practices Regulatorik Trends</dc:title>
  <dc:creator>Sara Sina</dc:creator>
  <cp:lastModifiedBy>Sara Sina</cp:lastModifiedBy>
  <cp:revision>80</cp:revision>
  <dcterms:created xsi:type="dcterms:W3CDTF">2024-06-12T09:43:13Z</dcterms:created>
  <dcterms:modified xsi:type="dcterms:W3CDTF">2024-06-25T13:21:39Z</dcterms:modified>
</cp:coreProperties>
</file>