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08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66B"/>
    <a:srgbClr val="444E8B"/>
    <a:srgbClr val="F6B58E"/>
    <a:srgbClr val="0154A5"/>
    <a:srgbClr val="00632F"/>
    <a:srgbClr val="014587"/>
    <a:srgbClr val="008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4316" autoAdjust="0"/>
  </p:normalViewPr>
  <p:slideViewPr>
    <p:cSldViewPr snapToGrid="0">
      <p:cViewPr varScale="1">
        <p:scale>
          <a:sx n="109" d="100"/>
          <a:sy n="109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B9AA9-EA5D-4E59-8316-2D621FE5E1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CC9F9E7-3233-466C-9DBC-1E42A478DDC6}">
      <dgm:prSet phldrT="[Text]" custT="1"/>
      <dgm:spPr/>
      <dgm:t>
        <a:bodyPr/>
        <a:lstStyle/>
        <a:p>
          <a:r>
            <a:rPr lang="de-DE" sz="2000" dirty="0" smtClean="0"/>
            <a:t>Betriebs- und Produkthaftpflicht</a:t>
          </a:r>
          <a:endParaRPr lang="de-DE" sz="2000" dirty="0"/>
        </a:p>
      </dgm:t>
    </dgm:pt>
    <dgm:pt modelId="{6EA64FE8-B5B1-4081-8AD2-867308DE52CB}" type="parTrans" cxnId="{8A9C4808-8452-4AB8-A3D5-2D761D7DC170}">
      <dgm:prSet/>
      <dgm:spPr/>
      <dgm:t>
        <a:bodyPr/>
        <a:lstStyle/>
        <a:p>
          <a:endParaRPr lang="de-DE"/>
        </a:p>
      </dgm:t>
    </dgm:pt>
    <dgm:pt modelId="{9271CBBC-DD02-430F-A1B9-7D57E6FC6889}" type="sibTrans" cxnId="{8A9C4808-8452-4AB8-A3D5-2D761D7DC170}">
      <dgm:prSet/>
      <dgm:spPr/>
      <dgm:t>
        <a:bodyPr/>
        <a:lstStyle/>
        <a:p>
          <a:endParaRPr lang="de-DE"/>
        </a:p>
      </dgm:t>
    </dgm:pt>
    <dgm:pt modelId="{8235FD65-53EA-4EF6-9222-9A34F2B61915}">
      <dgm:prSet phldrT="[Text]" custT="1"/>
      <dgm:spPr/>
      <dgm:t>
        <a:bodyPr/>
        <a:lstStyle/>
        <a:p>
          <a:r>
            <a:rPr lang="de-DE" sz="2000" dirty="0" smtClean="0"/>
            <a:t>Sachdeckung</a:t>
          </a:r>
          <a:endParaRPr lang="de-DE" sz="2000" dirty="0"/>
        </a:p>
      </dgm:t>
    </dgm:pt>
    <dgm:pt modelId="{57B47A0A-6AA3-4B8D-93B2-EF6E10BBB536}" type="parTrans" cxnId="{4F420789-5036-459C-9707-9551EF15455D}">
      <dgm:prSet/>
      <dgm:spPr/>
      <dgm:t>
        <a:bodyPr/>
        <a:lstStyle/>
        <a:p>
          <a:endParaRPr lang="de-DE"/>
        </a:p>
      </dgm:t>
    </dgm:pt>
    <dgm:pt modelId="{9FA6B90D-F407-497E-9C03-7C1DA54692B3}" type="sibTrans" cxnId="{4F420789-5036-459C-9707-9551EF15455D}">
      <dgm:prSet/>
      <dgm:spPr/>
      <dgm:t>
        <a:bodyPr/>
        <a:lstStyle/>
        <a:p>
          <a:endParaRPr lang="de-DE"/>
        </a:p>
      </dgm:t>
    </dgm:pt>
    <dgm:pt modelId="{534614CD-4205-49F2-8D4B-588D67D6E88D}">
      <dgm:prSet phldrT="[Text]" custT="1"/>
      <dgm:spPr/>
      <dgm:t>
        <a:bodyPr/>
        <a:lstStyle/>
        <a:p>
          <a:r>
            <a:rPr lang="de-DE" sz="2000" dirty="0" smtClean="0"/>
            <a:t>Non-</a:t>
          </a:r>
          <a:r>
            <a:rPr lang="de-DE" sz="2000" dirty="0" err="1" smtClean="0"/>
            <a:t>owned</a:t>
          </a:r>
          <a:r>
            <a:rPr lang="de-DE" sz="2000" dirty="0" smtClean="0"/>
            <a:t> &amp; hired Automobile</a:t>
          </a:r>
          <a:endParaRPr lang="de-DE" sz="2000" dirty="0"/>
        </a:p>
      </dgm:t>
    </dgm:pt>
    <dgm:pt modelId="{9E05D8AD-260E-45F5-9E3B-32EF84AA28D0}" type="parTrans" cxnId="{071097AA-6EC0-4EE6-9F5A-F7AF5EFFCF4C}">
      <dgm:prSet/>
      <dgm:spPr/>
      <dgm:t>
        <a:bodyPr/>
        <a:lstStyle/>
        <a:p>
          <a:endParaRPr lang="de-DE"/>
        </a:p>
      </dgm:t>
    </dgm:pt>
    <dgm:pt modelId="{14585625-5725-4939-86BD-3EDFB54713DE}" type="sibTrans" cxnId="{071097AA-6EC0-4EE6-9F5A-F7AF5EFFCF4C}">
      <dgm:prSet/>
      <dgm:spPr/>
      <dgm:t>
        <a:bodyPr/>
        <a:lstStyle/>
        <a:p>
          <a:endParaRPr lang="de-DE"/>
        </a:p>
      </dgm:t>
    </dgm:pt>
    <dgm:pt modelId="{2F27914C-5E12-43A0-A03D-445324A3C773}">
      <dgm:prSet phldrT="[Text]" custT="1"/>
      <dgm:spPr/>
      <dgm:t>
        <a:bodyPr/>
        <a:lstStyle/>
        <a:p>
          <a:r>
            <a:rPr lang="de-DE" sz="2000" dirty="0" smtClean="0"/>
            <a:t>Management Liability</a:t>
          </a:r>
          <a:endParaRPr lang="de-DE" sz="2000" dirty="0"/>
        </a:p>
      </dgm:t>
    </dgm:pt>
    <dgm:pt modelId="{A5F71CFE-8FC7-4270-BC62-E8204497298A}" type="parTrans" cxnId="{1C70BE8B-6A68-480D-A47C-EE1052D29D1D}">
      <dgm:prSet/>
      <dgm:spPr/>
      <dgm:t>
        <a:bodyPr/>
        <a:lstStyle/>
        <a:p>
          <a:endParaRPr lang="de-DE"/>
        </a:p>
      </dgm:t>
    </dgm:pt>
    <dgm:pt modelId="{58241AA3-02BA-40E6-905B-25EEFC9067B0}" type="sibTrans" cxnId="{1C70BE8B-6A68-480D-A47C-EE1052D29D1D}">
      <dgm:prSet/>
      <dgm:spPr/>
      <dgm:t>
        <a:bodyPr/>
        <a:lstStyle/>
        <a:p>
          <a:endParaRPr lang="de-DE"/>
        </a:p>
      </dgm:t>
    </dgm:pt>
    <dgm:pt modelId="{DA6BA223-F477-4548-85BA-EB518E8E6969}">
      <dgm:prSet phldrT="[Text]" custT="1"/>
      <dgm:spPr/>
      <dgm:t>
        <a:bodyPr/>
        <a:lstStyle/>
        <a:p>
          <a:r>
            <a:rPr lang="de-DE" sz="2000" dirty="0" smtClean="0"/>
            <a:t>Workers Comp &amp; Employee Benefits</a:t>
          </a:r>
          <a:endParaRPr lang="de-DE" sz="2000" dirty="0"/>
        </a:p>
      </dgm:t>
    </dgm:pt>
    <dgm:pt modelId="{6AAB2930-B555-4B37-9A83-613B1FC5BC97}" type="parTrans" cxnId="{AEE9EB4B-089F-4468-9F32-D29A19C7CF76}">
      <dgm:prSet/>
      <dgm:spPr/>
      <dgm:t>
        <a:bodyPr/>
        <a:lstStyle/>
        <a:p>
          <a:endParaRPr lang="de-DE"/>
        </a:p>
      </dgm:t>
    </dgm:pt>
    <dgm:pt modelId="{7F8FAA02-134C-4322-A054-0B729A807AEC}" type="sibTrans" cxnId="{AEE9EB4B-089F-4468-9F32-D29A19C7CF76}">
      <dgm:prSet/>
      <dgm:spPr/>
      <dgm:t>
        <a:bodyPr/>
        <a:lstStyle/>
        <a:p>
          <a:endParaRPr lang="de-DE"/>
        </a:p>
      </dgm:t>
    </dgm:pt>
    <dgm:pt modelId="{5F6FE664-16A8-446C-A841-39883AC585EC}" type="pres">
      <dgm:prSet presAssocID="{2BEB9AA9-EA5D-4E59-8316-2D621FE5E1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B68423-5E4F-4A86-911A-E4CBB42514D8}" type="pres">
      <dgm:prSet presAssocID="{1CC9F9E7-3233-466C-9DBC-1E42A478DD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E328EB-6F5F-4593-A250-AEF59F47A2DD}" type="pres">
      <dgm:prSet presAssocID="{9271CBBC-DD02-430F-A1B9-7D57E6FC6889}" presName="sibTrans" presStyleCnt="0"/>
      <dgm:spPr/>
    </dgm:pt>
    <dgm:pt modelId="{A7751136-4851-474C-BA21-0ED6E027A46E}" type="pres">
      <dgm:prSet presAssocID="{8235FD65-53EA-4EF6-9222-9A34F2B619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816B51-B323-4431-98D8-8B305F8BC051}" type="pres">
      <dgm:prSet presAssocID="{9FA6B90D-F407-497E-9C03-7C1DA54692B3}" presName="sibTrans" presStyleCnt="0"/>
      <dgm:spPr/>
    </dgm:pt>
    <dgm:pt modelId="{D80BD6BB-A388-4254-B845-F6479DA51583}" type="pres">
      <dgm:prSet presAssocID="{534614CD-4205-49F2-8D4B-588D67D6E8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29B943-0B94-40CD-913D-B770A1C38B3F}" type="pres">
      <dgm:prSet presAssocID="{14585625-5725-4939-86BD-3EDFB54713DE}" presName="sibTrans" presStyleCnt="0"/>
      <dgm:spPr/>
    </dgm:pt>
    <dgm:pt modelId="{17F3B3B2-93B0-45B6-B3A8-3463F935230D}" type="pres">
      <dgm:prSet presAssocID="{2F27914C-5E12-43A0-A03D-445324A3C7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674CD4-B274-4FBB-B9C6-CEA185902601}" type="pres">
      <dgm:prSet presAssocID="{58241AA3-02BA-40E6-905B-25EEFC9067B0}" presName="sibTrans" presStyleCnt="0"/>
      <dgm:spPr/>
    </dgm:pt>
    <dgm:pt modelId="{A1A6C916-BE0C-4AF4-8E59-4686E6C2C94E}" type="pres">
      <dgm:prSet presAssocID="{DA6BA223-F477-4548-85BA-EB518E8E69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887D59E-2C00-4E02-A075-124C3655378D}" type="presOf" srcId="{2F27914C-5E12-43A0-A03D-445324A3C773}" destId="{17F3B3B2-93B0-45B6-B3A8-3463F935230D}" srcOrd="0" destOrd="0" presId="urn:microsoft.com/office/officeart/2005/8/layout/default"/>
    <dgm:cxn modelId="{932E761B-3375-4756-9276-4A124E27412E}" type="presOf" srcId="{1CC9F9E7-3233-466C-9DBC-1E42A478DDC6}" destId="{7AB68423-5E4F-4A86-911A-E4CBB42514D8}" srcOrd="0" destOrd="0" presId="urn:microsoft.com/office/officeart/2005/8/layout/default"/>
    <dgm:cxn modelId="{071097AA-6EC0-4EE6-9F5A-F7AF5EFFCF4C}" srcId="{2BEB9AA9-EA5D-4E59-8316-2D621FE5E1D2}" destId="{534614CD-4205-49F2-8D4B-588D67D6E88D}" srcOrd="2" destOrd="0" parTransId="{9E05D8AD-260E-45F5-9E3B-32EF84AA28D0}" sibTransId="{14585625-5725-4939-86BD-3EDFB54713DE}"/>
    <dgm:cxn modelId="{AEE9EB4B-089F-4468-9F32-D29A19C7CF76}" srcId="{2BEB9AA9-EA5D-4E59-8316-2D621FE5E1D2}" destId="{DA6BA223-F477-4548-85BA-EB518E8E6969}" srcOrd="4" destOrd="0" parTransId="{6AAB2930-B555-4B37-9A83-613B1FC5BC97}" sibTransId="{7F8FAA02-134C-4322-A054-0B729A807AEC}"/>
    <dgm:cxn modelId="{6EDD95AE-2F54-44FF-ACA0-F8B900F0ED62}" type="presOf" srcId="{2BEB9AA9-EA5D-4E59-8316-2D621FE5E1D2}" destId="{5F6FE664-16A8-446C-A841-39883AC585EC}" srcOrd="0" destOrd="0" presId="urn:microsoft.com/office/officeart/2005/8/layout/default"/>
    <dgm:cxn modelId="{4F420789-5036-459C-9707-9551EF15455D}" srcId="{2BEB9AA9-EA5D-4E59-8316-2D621FE5E1D2}" destId="{8235FD65-53EA-4EF6-9222-9A34F2B61915}" srcOrd="1" destOrd="0" parTransId="{57B47A0A-6AA3-4B8D-93B2-EF6E10BBB536}" sibTransId="{9FA6B90D-F407-497E-9C03-7C1DA54692B3}"/>
    <dgm:cxn modelId="{CFE691E1-3C17-4673-8FDF-903B576DC353}" type="presOf" srcId="{534614CD-4205-49F2-8D4B-588D67D6E88D}" destId="{D80BD6BB-A388-4254-B845-F6479DA51583}" srcOrd="0" destOrd="0" presId="urn:microsoft.com/office/officeart/2005/8/layout/default"/>
    <dgm:cxn modelId="{1C70BE8B-6A68-480D-A47C-EE1052D29D1D}" srcId="{2BEB9AA9-EA5D-4E59-8316-2D621FE5E1D2}" destId="{2F27914C-5E12-43A0-A03D-445324A3C773}" srcOrd="3" destOrd="0" parTransId="{A5F71CFE-8FC7-4270-BC62-E8204497298A}" sibTransId="{58241AA3-02BA-40E6-905B-25EEFC9067B0}"/>
    <dgm:cxn modelId="{8A9C4808-8452-4AB8-A3D5-2D761D7DC170}" srcId="{2BEB9AA9-EA5D-4E59-8316-2D621FE5E1D2}" destId="{1CC9F9E7-3233-466C-9DBC-1E42A478DDC6}" srcOrd="0" destOrd="0" parTransId="{6EA64FE8-B5B1-4081-8AD2-867308DE52CB}" sibTransId="{9271CBBC-DD02-430F-A1B9-7D57E6FC6889}"/>
    <dgm:cxn modelId="{70F87E99-4556-4335-BF59-239E5DE95B17}" type="presOf" srcId="{DA6BA223-F477-4548-85BA-EB518E8E6969}" destId="{A1A6C916-BE0C-4AF4-8E59-4686E6C2C94E}" srcOrd="0" destOrd="0" presId="urn:microsoft.com/office/officeart/2005/8/layout/default"/>
    <dgm:cxn modelId="{1151F906-4C0D-4B2A-838E-ED35281AB4FE}" type="presOf" srcId="{8235FD65-53EA-4EF6-9222-9A34F2B61915}" destId="{A7751136-4851-474C-BA21-0ED6E027A46E}" srcOrd="0" destOrd="0" presId="urn:microsoft.com/office/officeart/2005/8/layout/default"/>
    <dgm:cxn modelId="{D23C298C-39FE-409F-9914-995244058CE1}" type="presParOf" srcId="{5F6FE664-16A8-446C-A841-39883AC585EC}" destId="{7AB68423-5E4F-4A86-911A-E4CBB42514D8}" srcOrd="0" destOrd="0" presId="urn:microsoft.com/office/officeart/2005/8/layout/default"/>
    <dgm:cxn modelId="{AB3A5B8B-A480-4A57-AA05-353399C93552}" type="presParOf" srcId="{5F6FE664-16A8-446C-A841-39883AC585EC}" destId="{F8E328EB-6F5F-4593-A250-AEF59F47A2DD}" srcOrd="1" destOrd="0" presId="urn:microsoft.com/office/officeart/2005/8/layout/default"/>
    <dgm:cxn modelId="{6B771EA2-0789-4AED-8FB7-BB972E7311A3}" type="presParOf" srcId="{5F6FE664-16A8-446C-A841-39883AC585EC}" destId="{A7751136-4851-474C-BA21-0ED6E027A46E}" srcOrd="2" destOrd="0" presId="urn:microsoft.com/office/officeart/2005/8/layout/default"/>
    <dgm:cxn modelId="{A32E2C0E-F05A-449F-8789-FC93197D2CFD}" type="presParOf" srcId="{5F6FE664-16A8-446C-A841-39883AC585EC}" destId="{6A816B51-B323-4431-98D8-8B305F8BC051}" srcOrd="3" destOrd="0" presId="urn:microsoft.com/office/officeart/2005/8/layout/default"/>
    <dgm:cxn modelId="{4C780C6C-C515-41FE-A040-8C0B45502A97}" type="presParOf" srcId="{5F6FE664-16A8-446C-A841-39883AC585EC}" destId="{D80BD6BB-A388-4254-B845-F6479DA51583}" srcOrd="4" destOrd="0" presId="urn:microsoft.com/office/officeart/2005/8/layout/default"/>
    <dgm:cxn modelId="{AE874E8D-746A-49FA-BC99-76E0DB08759B}" type="presParOf" srcId="{5F6FE664-16A8-446C-A841-39883AC585EC}" destId="{8229B943-0B94-40CD-913D-B770A1C38B3F}" srcOrd="5" destOrd="0" presId="urn:microsoft.com/office/officeart/2005/8/layout/default"/>
    <dgm:cxn modelId="{E54C8CCA-E1CD-4021-A096-6FDC885A836A}" type="presParOf" srcId="{5F6FE664-16A8-446C-A841-39883AC585EC}" destId="{17F3B3B2-93B0-45B6-B3A8-3463F935230D}" srcOrd="6" destOrd="0" presId="urn:microsoft.com/office/officeart/2005/8/layout/default"/>
    <dgm:cxn modelId="{EB4BA0BC-DB1B-4BC1-A3FC-E6A820D5F066}" type="presParOf" srcId="{5F6FE664-16A8-446C-A841-39883AC585EC}" destId="{94674CD4-B274-4FBB-B9C6-CEA185902601}" srcOrd="7" destOrd="0" presId="urn:microsoft.com/office/officeart/2005/8/layout/default"/>
    <dgm:cxn modelId="{A9ED252D-BB3E-4ED1-9FA9-D6631FCA3D93}" type="presParOf" srcId="{5F6FE664-16A8-446C-A841-39883AC585EC}" destId="{A1A6C916-BE0C-4AF4-8E59-4686E6C2C9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53370-DD32-46F9-BC7B-4F2BE95F64CA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54C4469-215F-4701-B6CF-AFB96EB75C5D}">
      <dgm:prSet phldrT="[Text]" custT="1"/>
      <dgm:spPr/>
      <dgm:t>
        <a:bodyPr/>
        <a:lstStyle/>
        <a:p>
          <a:r>
            <a:rPr lang="de-DE" sz="1600" dirty="0" smtClean="0"/>
            <a:t>(Haupt)Standort = geographische Nähe</a:t>
          </a:r>
          <a:endParaRPr lang="de-DE" sz="1600" dirty="0"/>
        </a:p>
      </dgm:t>
    </dgm:pt>
    <dgm:pt modelId="{07A38B56-8202-4052-BFCE-888D1DABF8A0}" type="parTrans" cxnId="{98E69D11-E05F-4DDE-A855-7CF5ADE418A6}">
      <dgm:prSet/>
      <dgm:spPr/>
      <dgm:t>
        <a:bodyPr/>
        <a:lstStyle/>
        <a:p>
          <a:endParaRPr lang="de-DE"/>
        </a:p>
      </dgm:t>
    </dgm:pt>
    <dgm:pt modelId="{E7D5EA1C-8910-43DA-A6A2-D933E50D3F7C}" type="sibTrans" cxnId="{98E69D11-E05F-4DDE-A855-7CF5ADE418A6}">
      <dgm:prSet/>
      <dgm:spPr/>
      <dgm:t>
        <a:bodyPr/>
        <a:lstStyle/>
        <a:p>
          <a:endParaRPr lang="de-DE"/>
        </a:p>
      </dgm:t>
    </dgm:pt>
    <dgm:pt modelId="{7337F97F-849B-4405-B99D-84E8695F43AE}">
      <dgm:prSet phldrT="[Text]" custT="1"/>
      <dgm:spPr/>
      <dgm:t>
        <a:bodyPr/>
        <a:lstStyle/>
        <a:p>
          <a:r>
            <a:rPr lang="de-DE" sz="1600" dirty="0" smtClean="0"/>
            <a:t>   Umsatz bzw.</a:t>
          </a:r>
          <a:endParaRPr lang="de-DE" sz="1600" dirty="0"/>
        </a:p>
      </dgm:t>
    </dgm:pt>
    <dgm:pt modelId="{F47F5D5A-7187-4E44-8B39-C6F5DE743087}" type="parTrans" cxnId="{18E96FC9-3DD8-405F-9B9F-6AEB47564A22}">
      <dgm:prSet/>
      <dgm:spPr/>
      <dgm:t>
        <a:bodyPr/>
        <a:lstStyle/>
        <a:p>
          <a:endParaRPr lang="de-DE"/>
        </a:p>
      </dgm:t>
    </dgm:pt>
    <dgm:pt modelId="{E1F701F6-4607-4EED-ABD0-397CED5E7D9B}" type="sibTrans" cxnId="{18E96FC9-3DD8-405F-9B9F-6AEB47564A22}">
      <dgm:prSet/>
      <dgm:spPr/>
      <dgm:t>
        <a:bodyPr/>
        <a:lstStyle/>
        <a:p>
          <a:endParaRPr lang="de-DE"/>
        </a:p>
      </dgm:t>
    </dgm:pt>
    <dgm:pt modelId="{ACE7845E-0A4B-4A06-BE3F-05C3C2DE9FD5}">
      <dgm:prSet phldrT="[Text]" custT="1"/>
      <dgm:spPr/>
      <dgm:t>
        <a:bodyPr/>
        <a:lstStyle/>
        <a:p>
          <a:r>
            <a:rPr lang="de-DE" sz="1600" dirty="0" smtClean="0"/>
            <a:t>Was genau soll umgesetzt werden – Gesamtmandat, Programme/rein lokal?</a:t>
          </a:r>
          <a:endParaRPr lang="de-DE" sz="1600" dirty="0"/>
        </a:p>
      </dgm:t>
    </dgm:pt>
    <dgm:pt modelId="{195E5E7E-7A0B-432B-AACD-B8D461CAD20D}" type="parTrans" cxnId="{4E3CC376-6F1E-42C6-8A82-7D1E13C00994}">
      <dgm:prSet/>
      <dgm:spPr/>
      <dgm:t>
        <a:bodyPr/>
        <a:lstStyle/>
        <a:p>
          <a:endParaRPr lang="de-DE"/>
        </a:p>
      </dgm:t>
    </dgm:pt>
    <dgm:pt modelId="{90AC066A-C321-4D39-A494-A9B40E2D665A}" type="sibTrans" cxnId="{4E3CC376-6F1E-42C6-8A82-7D1E13C00994}">
      <dgm:prSet/>
      <dgm:spPr/>
      <dgm:t>
        <a:bodyPr/>
        <a:lstStyle/>
        <a:p>
          <a:endParaRPr lang="de-DE"/>
        </a:p>
      </dgm:t>
    </dgm:pt>
    <dgm:pt modelId="{90CCCDC0-7B22-4524-B550-65C444C0734E}">
      <dgm:prSet custT="1"/>
      <dgm:spPr/>
      <dgm:t>
        <a:bodyPr/>
        <a:lstStyle/>
        <a:p>
          <a:r>
            <a:rPr lang="de-DE" sz="1600" dirty="0" smtClean="0"/>
            <a:t>Betriebsbeschreibung</a:t>
          </a:r>
        </a:p>
      </dgm:t>
    </dgm:pt>
    <dgm:pt modelId="{A2C7E046-0FAF-41BD-9B67-D5B7D092F66A}" type="parTrans" cxnId="{EDECCA91-26E6-4CE4-941A-41F5C70F0EA9}">
      <dgm:prSet/>
      <dgm:spPr/>
      <dgm:t>
        <a:bodyPr/>
        <a:lstStyle/>
        <a:p>
          <a:endParaRPr lang="de-DE"/>
        </a:p>
      </dgm:t>
    </dgm:pt>
    <dgm:pt modelId="{26CD2720-DC4B-414C-9784-4DE4AFFC1E84}" type="sibTrans" cxnId="{EDECCA91-26E6-4CE4-941A-41F5C70F0EA9}">
      <dgm:prSet/>
      <dgm:spPr/>
      <dgm:t>
        <a:bodyPr/>
        <a:lstStyle/>
        <a:p>
          <a:endParaRPr lang="de-DE"/>
        </a:p>
      </dgm:t>
    </dgm:pt>
    <dgm:pt modelId="{BF5F5316-8EE8-4758-9F5B-5023FFFBB565}">
      <dgm:prSet phldrT="[Text]" custT="1"/>
      <dgm:spPr/>
      <dgm:t>
        <a:bodyPr/>
        <a:lstStyle/>
        <a:p>
          <a:r>
            <a:rPr lang="de-DE" sz="1600" dirty="0" smtClean="0"/>
            <a:t>Planumsätze</a:t>
          </a:r>
          <a:endParaRPr lang="de-DE" sz="1600" dirty="0"/>
        </a:p>
      </dgm:t>
    </dgm:pt>
    <dgm:pt modelId="{0B3AF625-643C-4358-AAE8-ED40944D1AFF}" type="parTrans" cxnId="{49AE45EB-BC9D-47BD-AE0B-CBADFFEFE9B9}">
      <dgm:prSet/>
      <dgm:spPr/>
      <dgm:t>
        <a:bodyPr/>
        <a:lstStyle/>
        <a:p>
          <a:endParaRPr lang="de-DE"/>
        </a:p>
      </dgm:t>
    </dgm:pt>
    <dgm:pt modelId="{EA5257B9-F31C-4323-979B-1C1ABDFBD971}" type="sibTrans" cxnId="{49AE45EB-BC9D-47BD-AE0B-CBADFFEFE9B9}">
      <dgm:prSet/>
      <dgm:spPr/>
      <dgm:t>
        <a:bodyPr/>
        <a:lstStyle/>
        <a:p>
          <a:endParaRPr lang="de-DE"/>
        </a:p>
      </dgm:t>
    </dgm:pt>
    <dgm:pt modelId="{5882057F-E9F1-44BD-8DBD-F00F1CF363F6}" type="pres">
      <dgm:prSet presAssocID="{49B53370-DD32-46F9-BC7B-4F2BE95F64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4D52019-5B2B-434A-8210-13F6ECDA7708}" type="pres">
      <dgm:prSet presAssocID="{F54C4469-215F-4701-B6CF-AFB96EB75C5D}" presName="composite" presStyleCnt="0"/>
      <dgm:spPr/>
    </dgm:pt>
    <dgm:pt modelId="{2B84A06A-952A-4660-A2AC-A38E66E7DCB3}" type="pres">
      <dgm:prSet presAssocID="{F54C4469-215F-4701-B6CF-AFB96EB75C5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E8CBB0-7734-424B-A773-096C9BBA2525}" type="pres">
      <dgm:prSet presAssocID="{F54C4469-215F-4701-B6CF-AFB96EB75C5D}" presName="rect2" presStyleLbl="fgImgPlace1" presStyleIdx="0" presStyleCnt="4" custLinFactNeighborX="16657" custLinFactNeighborY="112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DE"/>
        </a:p>
      </dgm:t>
    </dgm:pt>
    <dgm:pt modelId="{D8B35A43-F14B-4317-BD9F-C6144673D973}" type="pres">
      <dgm:prSet presAssocID="{E7D5EA1C-8910-43DA-A6A2-D933E50D3F7C}" presName="sibTrans" presStyleCnt="0"/>
      <dgm:spPr/>
    </dgm:pt>
    <dgm:pt modelId="{3C4E82DC-36FA-4ED0-950D-359AEC3F0AD8}" type="pres">
      <dgm:prSet presAssocID="{90CCCDC0-7B22-4524-B550-65C444C0734E}" presName="composite" presStyleCnt="0"/>
      <dgm:spPr/>
    </dgm:pt>
    <dgm:pt modelId="{F434D997-8F47-4F92-8036-D9AFF1D1A376}" type="pres">
      <dgm:prSet presAssocID="{90CCCDC0-7B22-4524-B550-65C444C0734E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501281-9E4D-4A68-B54A-A1BD14EC70BB}" type="pres">
      <dgm:prSet presAssocID="{90CCCDC0-7B22-4524-B550-65C444C0734E}" presName="rect2" presStyleLbl="fgImgPlace1" presStyleIdx="1" presStyleCnt="4" custLinFactNeighborX="14697" custLinFactNeighborY="938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DE"/>
        </a:p>
      </dgm:t>
    </dgm:pt>
    <dgm:pt modelId="{6E9F8011-F219-44F9-B93E-86AC7949DF15}" type="pres">
      <dgm:prSet presAssocID="{26CD2720-DC4B-414C-9784-4DE4AFFC1E84}" presName="sibTrans" presStyleCnt="0"/>
      <dgm:spPr/>
    </dgm:pt>
    <dgm:pt modelId="{482EA515-46E0-4875-B6A9-275FA46C6584}" type="pres">
      <dgm:prSet presAssocID="{7337F97F-849B-4405-B99D-84E8695F43AE}" presName="composite" presStyleCnt="0"/>
      <dgm:spPr/>
    </dgm:pt>
    <dgm:pt modelId="{4BD606BA-490F-44DC-8379-A0E4007FE8B1}" type="pres">
      <dgm:prSet presAssocID="{7337F97F-849B-4405-B99D-84E8695F43A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AE10DB-53E3-446D-ADDD-A819271172F8}" type="pres">
      <dgm:prSet presAssocID="{7337F97F-849B-4405-B99D-84E8695F43AE}" presName="rect2" presStyleLbl="fgImgPlace1" presStyleIdx="2" presStyleCnt="4" custLinFactNeighborX="31648" custLinFactNeighborY="1015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DE"/>
        </a:p>
      </dgm:t>
    </dgm:pt>
    <dgm:pt modelId="{85DB57A9-611B-439F-8D65-1A96AB712B1E}" type="pres">
      <dgm:prSet presAssocID="{E1F701F6-4607-4EED-ABD0-397CED5E7D9B}" presName="sibTrans" presStyleCnt="0"/>
      <dgm:spPr/>
    </dgm:pt>
    <dgm:pt modelId="{3BE9D7D9-F8EB-4C95-887E-84E7728EF472}" type="pres">
      <dgm:prSet presAssocID="{ACE7845E-0A4B-4A06-BE3F-05C3C2DE9FD5}" presName="composite" presStyleCnt="0"/>
      <dgm:spPr/>
    </dgm:pt>
    <dgm:pt modelId="{A9EDB102-E0C9-445C-837B-F608421FD934}" type="pres">
      <dgm:prSet presAssocID="{ACE7845E-0A4B-4A06-BE3F-05C3C2DE9FD5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992158-09AC-4B15-B685-10D9CCD48464}" type="pres">
      <dgm:prSet presAssocID="{ACE7845E-0A4B-4A06-BE3F-05C3C2DE9FD5}" presName="rect2" presStyleLbl="fgImgPlace1" presStyleIdx="3" presStyleCnt="4" custLinFactNeighborX="11497" custLinFactNeighborY="1220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de-DE"/>
        </a:p>
      </dgm:t>
    </dgm:pt>
  </dgm:ptLst>
  <dgm:cxnLst>
    <dgm:cxn modelId="{5765B465-4459-4853-8545-A988175399E2}" type="presOf" srcId="{BF5F5316-8EE8-4758-9F5B-5023FFFBB565}" destId="{4BD606BA-490F-44DC-8379-A0E4007FE8B1}" srcOrd="0" destOrd="1" presId="urn:microsoft.com/office/officeart/2008/layout/PictureStrips"/>
    <dgm:cxn modelId="{98E69D11-E05F-4DDE-A855-7CF5ADE418A6}" srcId="{49B53370-DD32-46F9-BC7B-4F2BE95F64CA}" destId="{F54C4469-215F-4701-B6CF-AFB96EB75C5D}" srcOrd="0" destOrd="0" parTransId="{07A38B56-8202-4052-BFCE-888D1DABF8A0}" sibTransId="{E7D5EA1C-8910-43DA-A6A2-D933E50D3F7C}"/>
    <dgm:cxn modelId="{1A72E894-8901-415F-8E0F-27F3F7F2D994}" type="presOf" srcId="{ACE7845E-0A4B-4A06-BE3F-05C3C2DE9FD5}" destId="{A9EDB102-E0C9-445C-837B-F608421FD934}" srcOrd="0" destOrd="0" presId="urn:microsoft.com/office/officeart/2008/layout/PictureStrips"/>
    <dgm:cxn modelId="{406CB6A2-B5E9-485C-BA6B-F2E055580161}" type="presOf" srcId="{49B53370-DD32-46F9-BC7B-4F2BE95F64CA}" destId="{5882057F-E9F1-44BD-8DBD-F00F1CF363F6}" srcOrd="0" destOrd="0" presId="urn:microsoft.com/office/officeart/2008/layout/PictureStrips"/>
    <dgm:cxn modelId="{65F7CDD8-9863-4169-B35A-212A6BEDC6C8}" type="presOf" srcId="{90CCCDC0-7B22-4524-B550-65C444C0734E}" destId="{F434D997-8F47-4F92-8036-D9AFF1D1A376}" srcOrd="0" destOrd="0" presId="urn:microsoft.com/office/officeart/2008/layout/PictureStrips"/>
    <dgm:cxn modelId="{18E96FC9-3DD8-405F-9B9F-6AEB47564A22}" srcId="{49B53370-DD32-46F9-BC7B-4F2BE95F64CA}" destId="{7337F97F-849B-4405-B99D-84E8695F43AE}" srcOrd="2" destOrd="0" parTransId="{F47F5D5A-7187-4E44-8B39-C6F5DE743087}" sibTransId="{E1F701F6-4607-4EED-ABD0-397CED5E7D9B}"/>
    <dgm:cxn modelId="{4E3CC376-6F1E-42C6-8A82-7D1E13C00994}" srcId="{49B53370-DD32-46F9-BC7B-4F2BE95F64CA}" destId="{ACE7845E-0A4B-4A06-BE3F-05C3C2DE9FD5}" srcOrd="3" destOrd="0" parTransId="{195E5E7E-7A0B-432B-AACD-B8D461CAD20D}" sibTransId="{90AC066A-C321-4D39-A494-A9B40E2D665A}"/>
    <dgm:cxn modelId="{EDECCA91-26E6-4CE4-941A-41F5C70F0EA9}" srcId="{49B53370-DD32-46F9-BC7B-4F2BE95F64CA}" destId="{90CCCDC0-7B22-4524-B550-65C444C0734E}" srcOrd="1" destOrd="0" parTransId="{A2C7E046-0FAF-41BD-9B67-D5B7D092F66A}" sibTransId="{26CD2720-DC4B-414C-9784-4DE4AFFC1E84}"/>
    <dgm:cxn modelId="{49AE45EB-BC9D-47BD-AE0B-CBADFFEFE9B9}" srcId="{7337F97F-849B-4405-B99D-84E8695F43AE}" destId="{BF5F5316-8EE8-4758-9F5B-5023FFFBB565}" srcOrd="0" destOrd="0" parTransId="{0B3AF625-643C-4358-AAE8-ED40944D1AFF}" sibTransId="{EA5257B9-F31C-4323-979B-1C1ABDFBD971}"/>
    <dgm:cxn modelId="{B470D222-BE3F-413E-AAAC-58F48A11CCC4}" type="presOf" srcId="{7337F97F-849B-4405-B99D-84E8695F43AE}" destId="{4BD606BA-490F-44DC-8379-A0E4007FE8B1}" srcOrd="0" destOrd="0" presId="urn:microsoft.com/office/officeart/2008/layout/PictureStrips"/>
    <dgm:cxn modelId="{29207457-7BFC-41F0-9B20-0BEA5BF3A469}" type="presOf" srcId="{F54C4469-215F-4701-B6CF-AFB96EB75C5D}" destId="{2B84A06A-952A-4660-A2AC-A38E66E7DCB3}" srcOrd="0" destOrd="0" presId="urn:microsoft.com/office/officeart/2008/layout/PictureStrips"/>
    <dgm:cxn modelId="{7A021A6F-20FE-4ABB-9365-FD58A96713BE}" type="presParOf" srcId="{5882057F-E9F1-44BD-8DBD-F00F1CF363F6}" destId="{24D52019-5B2B-434A-8210-13F6ECDA7708}" srcOrd="0" destOrd="0" presId="urn:microsoft.com/office/officeart/2008/layout/PictureStrips"/>
    <dgm:cxn modelId="{5E60B6ED-6081-459B-8D7F-5CE57754FFD7}" type="presParOf" srcId="{24D52019-5B2B-434A-8210-13F6ECDA7708}" destId="{2B84A06A-952A-4660-A2AC-A38E66E7DCB3}" srcOrd="0" destOrd="0" presId="urn:microsoft.com/office/officeart/2008/layout/PictureStrips"/>
    <dgm:cxn modelId="{0386CC90-343B-4CE9-86F3-F2F9519E4DED}" type="presParOf" srcId="{24D52019-5B2B-434A-8210-13F6ECDA7708}" destId="{5CE8CBB0-7734-424B-A773-096C9BBA2525}" srcOrd="1" destOrd="0" presId="urn:microsoft.com/office/officeart/2008/layout/PictureStrips"/>
    <dgm:cxn modelId="{9F18D591-EB1C-4AE4-B810-995710653D3C}" type="presParOf" srcId="{5882057F-E9F1-44BD-8DBD-F00F1CF363F6}" destId="{D8B35A43-F14B-4317-BD9F-C6144673D973}" srcOrd="1" destOrd="0" presId="urn:microsoft.com/office/officeart/2008/layout/PictureStrips"/>
    <dgm:cxn modelId="{3FFB6DF8-64F8-4CE9-B451-1C136C60D943}" type="presParOf" srcId="{5882057F-E9F1-44BD-8DBD-F00F1CF363F6}" destId="{3C4E82DC-36FA-4ED0-950D-359AEC3F0AD8}" srcOrd="2" destOrd="0" presId="urn:microsoft.com/office/officeart/2008/layout/PictureStrips"/>
    <dgm:cxn modelId="{B2443643-EA50-4723-83B1-726C37CF05DB}" type="presParOf" srcId="{3C4E82DC-36FA-4ED0-950D-359AEC3F0AD8}" destId="{F434D997-8F47-4F92-8036-D9AFF1D1A376}" srcOrd="0" destOrd="0" presId="urn:microsoft.com/office/officeart/2008/layout/PictureStrips"/>
    <dgm:cxn modelId="{9733A046-E755-41B8-9A0A-A332200FB028}" type="presParOf" srcId="{3C4E82DC-36FA-4ED0-950D-359AEC3F0AD8}" destId="{72501281-9E4D-4A68-B54A-A1BD14EC70BB}" srcOrd="1" destOrd="0" presId="urn:microsoft.com/office/officeart/2008/layout/PictureStrips"/>
    <dgm:cxn modelId="{EDDD0758-FBA1-40FD-A436-7AB62CC0A1C7}" type="presParOf" srcId="{5882057F-E9F1-44BD-8DBD-F00F1CF363F6}" destId="{6E9F8011-F219-44F9-B93E-86AC7949DF15}" srcOrd="3" destOrd="0" presId="urn:microsoft.com/office/officeart/2008/layout/PictureStrips"/>
    <dgm:cxn modelId="{C665A07B-B83C-4323-B363-BA9599909B8D}" type="presParOf" srcId="{5882057F-E9F1-44BD-8DBD-F00F1CF363F6}" destId="{482EA515-46E0-4875-B6A9-275FA46C6584}" srcOrd="4" destOrd="0" presId="urn:microsoft.com/office/officeart/2008/layout/PictureStrips"/>
    <dgm:cxn modelId="{5C9E3FB3-722F-4673-88F0-F4ACEF83DB90}" type="presParOf" srcId="{482EA515-46E0-4875-B6A9-275FA46C6584}" destId="{4BD606BA-490F-44DC-8379-A0E4007FE8B1}" srcOrd="0" destOrd="0" presId="urn:microsoft.com/office/officeart/2008/layout/PictureStrips"/>
    <dgm:cxn modelId="{2A7C00A7-2348-493B-98D8-38CBAB6A94F2}" type="presParOf" srcId="{482EA515-46E0-4875-B6A9-275FA46C6584}" destId="{ECAE10DB-53E3-446D-ADDD-A819271172F8}" srcOrd="1" destOrd="0" presId="urn:microsoft.com/office/officeart/2008/layout/PictureStrips"/>
    <dgm:cxn modelId="{7EB62F35-FEF9-4D08-A1F5-D1745574857D}" type="presParOf" srcId="{5882057F-E9F1-44BD-8DBD-F00F1CF363F6}" destId="{85DB57A9-611B-439F-8D65-1A96AB712B1E}" srcOrd="5" destOrd="0" presId="urn:microsoft.com/office/officeart/2008/layout/PictureStrips"/>
    <dgm:cxn modelId="{65817E77-DDA4-4B6E-8CCA-9C77D5711D4C}" type="presParOf" srcId="{5882057F-E9F1-44BD-8DBD-F00F1CF363F6}" destId="{3BE9D7D9-F8EB-4C95-887E-84E7728EF472}" srcOrd="6" destOrd="0" presId="urn:microsoft.com/office/officeart/2008/layout/PictureStrips"/>
    <dgm:cxn modelId="{AB1E3F7F-D4F8-4586-BBBC-2F65C183290A}" type="presParOf" srcId="{3BE9D7D9-F8EB-4C95-887E-84E7728EF472}" destId="{A9EDB102-E0C9-445C-837B-F608421FD934}" srcOrd="0" destOrd="0" presId="urn:microsoft.com/office/officeart/2008/layout/PictureStrips"/>
    <dgm:cxn modelId="{3CC31420-EE52-4014-8407-58CE8012FC8C}" type="presParOf" srcId="{3BE9D7D9-F8EB-4C95-887E-84E7728EF472}" destId="{07992158-09AC-4B15-B685-10D9CCD4846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68423-5E4F-4A86-911A-E4CBB42514D8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Betriebs- und Produkthaftpflicht</a:t>
          </a:r>
          <a:endParaRPr lang="de-DE" sz="2000" kern="1200" dirty="0"/>
        </a:p>
      </dsp:txBody>
      <dsp:txXfrm>
        <a:off x="0" y="573683"/>
        <a:ext cx="2464593" cy="1478756"/>
      </dsp:txXfrm>
    </dsp:sp>
    <dsp:sp modelId="{A7751136-4851-474C-BA21-0ED6E027A46E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Sachdeckung</a:t>
          </a:r>
          <a:endParaRPr lang="de-DE" sz="2000" kern="1200" dirty="0"/>
        </a:p>
      </dsp:txBody>
      <dsp:txXfrm>
        <a:off x="2711053" y="573683"/>
        <a:ext cx="2464593" cy="1478756"/>
      </dsp:txXfrm>
    </dsp:sp>
    <dsp:sp modelId="{D80BD6BB-A388-4254-B845-F6479DA51583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Non-</a:t>
          </a:r>
          <a:r>
            <a:rPr lang="de-DE" sz="2000" kern="1200" dirty="0" err="1" smtClean="0"/>
            <a:t>owned</a:t>
          </a:r>
          <a:r>
            <a:rPr lang="de-DE" sz="2000" kern="1200" dirty="0" smtClean="0"/>
            <a:t> &amp; hired Automobile</a:t>
          </a:r>
          <a:endParaRPr lang="de-DE" sz="2000" kern="1200" dirty="0"/>
        </a:p>
      </dsp:txBody>
      <dsp:txXfrm>
        <a:off x="5422106" y="573683"/>
        <a:ext cx="2464593" cy="1478756"/>
      </dsp:txXfrm>
    </dsp:sp>
    <dsp:sp modelId="{17F3B3B2-93B0-45B6-B3A8-3463F935230D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Management Liability</a:t>
          </a:r>
          <a:endParaRPr lang="de-DE" sz="2000" kern="1200" dirty="0"/>
        </a:p>
      </dsp:txBody>
      <dsp:txXfrm>
        <a:off x="1355526" y="2298898"/>
        <a:ext cx="2464593" cy="1478756"/>
      </dsp:txXfrm>
    </dsp:sp>
    <dsp:sp modelId="{A1A6C916-BE0C-4AF4-8E59-4686E6C2C94E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Workers Comp &amp; Employee Benefits</a:t>
          </a:r>
          <a:endParaRPr lang="de-DE" sz="2000" kern="1200" dirty="0"/>
        </a:p>
      </dsp:txBody>
      <dsp:txXfrm>
        <a:off x="4066579" y="2298898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4A06A-952A-4660-A2AC-A38E66E7DCB3}">
      <dsp:nvSpPr>
        <dsp:cNvPr id="0" name=""/>
        <dsp:cNvSpPr/>
      </dsp:nvSpPr>
      <dsp:spPr>
        <a:xfrm>
          <a:off x="123327" y="512376"/>
          <a:ext cx="2935520" cy="9173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(Haupt)Standort = geographische Nähe</a:t>
          </a:r>
          <a:endParaRPr lang="de-DE" sz="1600" kern="1200" dirty="0"/>
        </a:p>
      </dsp:txBody>
      <dsp:txXfrm>
        <a:off x="123327" y="512376"/>
        <a:ext cx="2935520" cy="917350"/>
      </dsp:txXfrm>
    </dsp:sp>
    <dsp:sp modelId="{5CE8CBB0-7734-424B-A773-096C9BBA2525}">
      <dsp:nvSpPr>
        <dsp:cNvPr id="0" name=""/>
        <dsp:cNvSpPr/>
      </dsp:nvSpPr>
      <dsp:spPr>
        <a:xfrm>
          <a:off x="107976" y="487866"/>
          <a:ext cx="642145" cy="96321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4D997-8F47-4F92-8036-D9AFF1D1A376}">
      <dsp:nvSpPr>
        <dsp:cNvPr id="0" name=""/>
        <dsp:cNvSpPr/>
      </dsp:nvSpPr>
      <dsp:spPr>
        <a:xfrm>
          <a:off x="3325909" y="512376"/>
          <a:ext cx="2935520" cy="9173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Betriebsbeschreibung</a:t>
          </a:r>
        </a:p>
      </dsp:txBody>
      <dsp:txXfrm>
        <a:off x="3325909" y="512376"/>
        <a:ext cx="2935520" cy="917350"/>
      </dsp:txXfrm>
    </dsp:sp>
    <dsp:sp modelId="{72501281-9E4D-4A68-B54A-A1BD14EC70BB}">
      <dsp:nvSpPr>
        <dsp:cNvPr id="0" name=""/>
        <dsp:cNvSpPr/>
      </dsp:nvSpPr>
      <dsp:spPr>
        <a:xfrm>
          <a:off x="3297972" y="470287"/>
          <a:ext cx="642145" cy="96321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606BA-490F-44DC-8379-A0E4007FE8B1}">
      <dsp:nvSpPr>
        <dsp:cNvPr id="0" name=""/>
        <dsp:cNvSpPr/>
      </dsp:nvSpPr>
      <dsp:spPr>
        <a:xfrm>
          <a:off x="123327" y="1667218"/>
          <a:ext cx="2935520" cy="9173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   Umsatz bzw.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 smtClean="0"/>
            <a:t>Planumsätze</a:t>
          </a:r>
          <a:endParaRPr lang="de-DE" sz="1600" kern="1200" dirty="0"/>
        </a:p>
      </dsp:txBody>
      <dsp:txXfrm>
        <a:off x="123327" y="1667218"/>
        <a:ext cx="2935520" cy="917350"/>
      </dsp:txXfrm>
    </dsp:sp>
    <dsp:sp modelId="{ECAE10DB-53E3-446D-ADDD-A819271172F8}">
      <dsp:nvSpPr>
        <dsp:cNvPr id="0" name=""/>
        <dsp:cNvSpPr/>
      </dsp:nvSpPr>
      <dsp:spPr>
        <a:xfrm>
          <a:off x="204240" y="1632546"/>
          <a:ext cx="642145" cy="96321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DB102-E0C9-445C-837B-F608421FD934}">
      <dsp:nvSpPr>
        <dsp:cNvPr id="0" name=""/>
        <dsp:cNvSpPr/>
      </dsp:nvSpPr>
      <dsp:spPr>
        <a:xfrm>
          <a:off x="3325909" y="1667218"/>
          <a:ext cx="2935520" cy="9173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Was genau soll umgesetzt werden – Gesamtmandat, Programme/rein lokal?</a:t>
          </a:r>
          <a:endParaRPr lang="de-DE" sz="1600" kern="1200" dirty="0"/>
        </a:p>
      </dsp:txBody>
      <dsp:txXfrm>
        <a:off x="3325909" y="1667218"/>
        <a:ext cx="2935520" cy="917350"/>
      </dsp:txXfrm>
    </dsp:sp>
    <dsp:sp modelId="{07992158-09AC-4B15-B685-10D9CCD48464}">
      <dsp:nvSpPr>
        <dsp:cNvPr id="0" name=""/>
        <dsp:cNvSpPr/>
      </dsp:nvSpPr>
      <dsp:spPr>
        <a:xfrm>
          <a:off x="3277423" y="1652244"/>
          <a:ext cx="642145" cy="96321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4E74-80FB-4E5E-97C9-2CFDDC4DB114}" type="datetimeFigureOut">
              <a:rPr lang="de-DE" smtClean="0"/>
              <a:t>25.06.2024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190A6-6636-436D-BC0A-6D225BB90E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3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amerikanische Traum =</a:t>
            </a:r>
            <a:r>
              <a:rPr lang="de-DE" baseline="0" dirty="0" smtClean="0"/>
              <a:t> vom Tellerwäscher zum Millionär</a:t>
            </a:r>
            <a:endParaRPr lang="de-DE" dirty="0" smtClean="0"/>
          </a:p>
          <a:p>
            <a:r>
              <a:rPr lang="de-DE" dirty="0" smtClean="0"/>
              <a:t>Land</a:t>
            </a:r>
            <a:r>
              <a:rPr lang="de-DE" baseline="0" dirty="0" smtClean="0"/>
              <a:t> der unbegrenzten Möglichkeiten – muss heute leider ein wenig widerlegt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279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Anstieg der</a:t>
            </a:r>
            <a:r>
              <a:rPr lang="de-DE" baseline="0" dirty="0" smtClean="0"/>
              <a:t> Kosten </a:t>
            </a:r>
            <a:r>
              <a:rPr lang="de-DE" baseline="0" dirty="0" err="1" smtClean="0"/>
              <a:t>unproportional</a:t>
            </a:r>
            <a:r>
              <a:rPr lang="de-DE" baseline="0" dirty="0" smtClean="0"/>
              <a:t> zur Inflation (im Durchschnitt eine Erhöhung von HV-Schäden um 16% in den letzten 5 Jahren bei einer Inflation von 4%)</a:t>
            </a:r>
          </a:p>
          <a:p>
            <a:endParaRPr lang="de-DE" dirty="0" smtClean="0"/>
          </a:p>
          <a:p>
            <a:r>
              <a:rPr lang="de-DE" dirty="0" smtClean="0"/>
              <a:t>Vor allem in</a:t>
            </a:r>
            <a:r>
              <a:rPr lang="de-DE" baseline="0" dirty="0" smtClean="0"/>
              <a:t> USA, aber auch anderen Common-Law-Ländern die Möglichkeit von Sammelklagen vorsehen, z.B. Kanada, Australien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Gab bereits in der Vergangenheit Phasen mit Social Inflation, z.B. in den 80ern, als VR rückwirkend für Umwelt- und Asbestschäden haftbar gemacht wurden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Bad </a:t>
            </a:r>
            <a:r>
              <a:rPr lang="de-DE" baseline="0" dirty="0" err="1" smtClean="0"/>
              <a:t>faith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claims</a:t>
            </a:r>
            <a:r>
              <a:rPr lang="de-DE" baseline="0" dirty="0" smtClean="0"/>
              <a:t> – Anwälte stellen früh eine Forderung die der Versicherungssumme entspricht, so dass VR zwischen einer Auszahlung der VS in einer außergerichtlichen Einigung oder dem Risiko eines „</a:t>
            </a:r>
            <a:r>
              <a:rPr lang="de-DE" baseline="0" dirty="0" err="1" smtClean="0"/>
              <a:t>bad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claims</a:t>
            </a:r>
            <a:r>
              <a:rPr lang="de-DE" baseline="0" dirty="0" smtClean="0"/>
              <a:t>“ entscheiden müssen, der evtl. die Versicherungssumme überschreitet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444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Fast alle Staaten mit Nuclear</a:t>
            </a:r>
            <a:r>
              <a:rPr lang="de-DE" baseline="0" dirty="0" smtClean="0"/>
              <a:t> verdicts sind Staaten mit steigender sozialer Ungleichheit und generell schwierigen Bedingungen wie z.B. </a:t>
            </a:r>
            <a:r>
              <a:rPr lang="de-DE" baseline="0" dirty="0" err="1" smtClean="0"/>
              <a:t>Californien</a:t>
            </a:r>
            <a:r>
              <a:rPr lang="de-DE" baseline="0" dirty="0" smtClean="0"/>
              <a:t>, Florida und Texas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49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Haltung jüngerer Generationen/ </a:t>
            </a:r>
            <a:r>
              <a:rPr lang="de-DE" dirty="0" err="1" smtClean="0"/>
              <a:t>Millenials</a:t>
            </a:r>
            <a:r>
              <a:rPr lang="de-DE" dirty="0" smtClean="0"/>
              <a:t>: Verbraucherschutz</a:t>
            </a:r>
            <a:r>
              <a:rPr lang="de-DE" baseline="0" dirty="0" smtClean="0"/>
              <a:t> ein hohes Gut,</a:t>
            </a:r>
            <a:r>
              <a:rPr lang="de-DE" dirty="0" smtClean="0"/>
              <a:t> </a:t>
            </a:r>
            <a:r>
              <a:rPr lang="de-DE" dirty="0" err="1" smtClean="0"/>
              <a:t>Grossunternehmen</a:t>
            </a:r>
            <a:r>
              <a:rPr lang="de-DE" baseline="0" dirty="0" smtClean="0"/>
              <a:t> werden kritisch gesehen und können sich hohe Schadenzahlungen leisten, Rechtssystem sollte soziale Ungerechtigkeit ausgleichen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Finanzierung von Klagen wird einfacher</a:t>
            </a:r>
          </a:p>
          <a:p>
            <a:endParaRPr lang="de-DE" baseline="0" dirty="0" smtClean="0"/>
          </a:p>
          <a:p>
            <a:r>
              <a:rPr lang="de-DE" baseline="0" dirty="0" smtClean="0"/>
              <a:t>Konzentration von Anwälten auf KFZ Unfälle (Schilder am Highway)!), da weniger kompliziert als große Produkt-HV-Fälle und Class Actions – Unfälle sind häufiger, Haftung ist eindeutiger</a:t>
            </a:r>
          </a:p>
          <a:p>
            <a:endParaRPr lang="de-DE" baseline="0" dirty="0" smtClean="0"/>
          </a:p>
          <a:p>
            <a:r>
              <a:rPr lang="de-DE" baseline="0" dirty="0" smtClean="0"/>
              <a:t>Durch Internationale Programme auch Auswirkungen auf die deutschen Policen möglich (Masteranschlussdeckung für KFZ, HV, EL)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826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Lokale Expertise über Makler vor Ort, TRC</a:t>
            </a:r>
            <a:r>
              <a:rPr lang="de-DE" baseline="0" dirty="0" smtClean="0"/>
              <a:t> Niederlassung in den USA gewährleistet, muss aber </a:t>
            </a:r>
            <a:r>
              <a:rPr lang="de-DE" baseline="0" dirty="0" err="1" smtClean="0"/>
              <a:t>ggf</a:t>
            </a:r>
            <a:r>
              <a:rPr lang="de-DE" baseline="0" dirty="0" smtClean="0"/>
              <a:t> auch beim Kunden vorhanden sein – Problematik wenn es keine </a:t>
            </a:r>
            <a:r>
              <a:rPr lang="de-DE" baseline="0" smtClean="0"/>
              <a:t>lokalen Ansprechpartner gibt.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53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506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BA1F5-FC6D-4D66-8263-6E80735E90C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29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Größte Volkswirtschaft</a:t>
            </a:r>
            <a:r>
              <a:rPr lang="de-DE" baseline="0" dirty="0" smtClean="0"/>
              <a:t> der Welt</a:t>
            </a:r>
          </a:p>
          <a:p>
            <a:r>
              <a:rPr lang="de-DE" dirty="0" smtClean="0"/>
              <a:t>4. Quartal 2023 stärker gewachsen als erwartet, Gesamt Bruttoinlandprodukt höher (+2,5%) als in 2022</a:t>
            </a:r>
          </a:p>
          <a:p>
            <a:r>
              <a:rPr lang="de-DE" dirty="0" smtClean="0"/>
              <a:t>Fachleute erwarten keine Rezession (Tagesschau.de 25.01.2024)</a:t>
            </a:r>
          </a:p>
          <a:p>
            <a:r>
              <a:rPr lang="de-DE" dirty="0" smtClean="0"/>
              <a:t>Inflation </a:t>
            </a:r>
            <a:r>
              <a:rPr lang="de-DE" dirty="0" err="1" smtClean="0"/>
              <a:t>Reduction</a:t>
            </a:r>
            <a:r>
              <a:rPr lang="de-DE" dirty="0" smtClean="0"/>
              <a:t> Act = Subventionen, </a:t>
            </a:r>
            <a:r>
              <a:rPr lang="de-DE" dirty="0" err="1" smtClean="0"/>
              <a:t>vetgünstigte</a:t>
            </a:r>
            <a:r>
              <a:rPr lang="de-DE" baseline="0" dirty="0" smtClean="0"/>
              <a:t> Kredite, Steuererleichterungen, Ausbau von Energieinfrastrukturen</a:t>
            </a:r>
            <a:endParaRPr lang="de-DE" dirty="0" smtClean="0"/>
          </a:p>
          <a:p>
            <a:r>
              <a:rPr lang="de-DE" dirty="0" smtClean="0"/>
              <a:t>Direktinvestitionen in Rekordhöhe (15,7 Milliarden Dollar im Vergleich zu 8,2 Milliarden im Vorjahr) in 2023 angekündigt,</a:t>
            </a:r>
            <a:r>
              <a:rPr lang="de-DE" baseline="0" dirty="0" smtClean="0"/>
              <a:t> China auf Platz 1 der Direktinvestitionen verdrängt (VW, Siemens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)  NTV.de 19.02.2024</a:t>
            </a:r>
          </a:p>
          <a:p>
            <a:r>
              <a:rPr lang="de-DE" baseline="0" dirty="0" smtClean="0"/>
              <a:t>Investitionen: 40% mehr als 5 </a:t>
            </a:r>
            <a:r>
              <a:rPr lang="de-DE" baseline="0" dirty="0" err="1" smtClean="0"/>
              <a:t>Mio</a:t>
            </a:r>
            <a:r>
              <a:rPr lang="de-DE" baseline="0" dirty="0" smtClean="0"/>
              <a:t> US Dollar, 30% mehr als 10 Mio. Dollar = USA hat signifikante oder gar dominante Stellung in globaler Geschäftstätigkeit ein </a:t>
            </a:r>
          </a:p>
          <a:p>
            <a:r>
              <a:rPr lang="de-DE" baseline="0" dirty="0" smtClean="0"/>
              <a:t>TRC in USA – 830 Policen (10,2%), Prämie EUR 29.709.085 (24%), Courtage EUR 2.635.433 (25,6 %) und auch Anzahl der Partner – sehen später warum das wichtig ist</a:t>
            </a:r>
          </a:p>
          <a:p>
            <a:r>
              <a:rPr lang="de-DE" baseline="0" dirty="0" smtClean="0"/>
              <a:t>X Partner, in x Bundesländern vertreten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6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TRC</a:t>
            </a:r>
            <a:r>
              <a:rPr lang="de-DE" baseline="0" dirty="0" smtClean="0"/>
              <a:t> = 37 Partner, die US-weit vertreten sind, insbesondere in den hier genannten Staaten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78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Segmentierung</a:t>
            </a:r>
            <a:r>
              <a:rPr lang="de-DE" baseline="0" dirty="0" smtClean="0"/>
              <a:t> = Small Business Team, </a:t>
            </a:r>
            <a:r>
              <a:rPr lang="de-DE" dirty="0" smtClean="0">
                <a:solidFill>
                  <a:srgbClr val="FF0000"/>
                </a:solidFill>
              </a:rPr>
              <a:t>individueller Service ist begrenzt, Direktinkasso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66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Ggf. auch über eine</a:t>
            </a:r>
            <a:r>
              <a:rPr lang="de-DE" baseline="0" dirty="0" smtClean="0"/>
              <a:t> Package /</a:t>
            </a:r>
            <a:r>
              <a:rPr lang="de-DE" baseline="0" dirty="0" err="1" smtClean="0"/>
              <a:t>Businessownerpolice</a:t>
            </a:r>
            <a:r>
              <a:rPr lang="de-DE" baseline="0" dirty="0" smtClean="0"/>
              <a:t> , die HV, Sach und Non-</a:t>
            </a:r>
            <a:r>
              <a:rPr lang="de-DE" baseline="0" dirty="0" err="1" smtClean="0"/>
              <a:t>owned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hired Auto beinhaltet</a:t>
            </a:r>
          </a:p>
          <a:p>
            <a:endParaRPr lang="de-DE" baseline="0" dirty="0" smtClean="0"/>
          </a:p>
          <a:p>
            <a:r>
              <a:rPr lang="de-DE" baseline="0" dirty="0" smtClean="0"/>
              <a:t>Non-</a:t>
            </a:r>
            <a:r>
              <a:rPr lang="de-DE" baseline="0" dirty="0" err="1" smtClean="0"/>
              <a:t>owned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hired Auto ( Höherdeckung bei nicht firmeneigenen und angemieteten Fahrzeugen, HV Grunddeckung unterschiedlich pro Bundesstaat und teilweise sehr niedrig, </a:t>
            </a:r>
            <a:r>
              <a:rPr lang="de-DE" baseline="0" dirty="0" err="1" smtClean="0"/>
              <a:t>z.B</a:t>
            </a:r>
            <a:r>
              <a:rPr lang="de-DE" baseline="0" dirty="0" smtClean="0"/>
              <a:t> USD 10.000 bis 25.000 für Personenschäden – auf keinen Fall ausreichend, wir auch beim Thema Social Inflation aufgegriffen</a:t>
            </a:r>
          </a:p>
          <a:p>
            <a:endParaRPr lang="de-DE" dirty="0" smtClean="0"/>
          </a:p>
          <a:p>
            <a:r>
              <a:rPr lang="de-DE" dirty="0" smtClean="0"/>
              <a:t>Management Liability = D&amp;O Sobald es einen </a:t>
            </a:r>
            <a:r>
              <a:rPr lang="de-DE" dirty="0" err="1" smtClean="0"/>
              <a:t>Director</a:t>
            </a:r>
            <a:r>
              <a:rPr lang="de-DE" dirty="0" smtClean="0"/>
              <a:t> und/oder Officer</a:t>
            </a:r>
            <a:r>
              <a:rPr lang="de-DE" baseline="0" dirty="0" smtClean="0"/>
              <a:t> gibt, </a:t>
            </a:r>
            <a:r>
              <a:rPr lang="de-DE" baseline="0" dirty="0" err="1" smtClean="0"/>
              <a:t>Employment</a:t>
            </a:r>
            <a:r>
              <a:rPr lang="de-DE" baseline="0" dirty="0" smtClean="0"/>
              <a:t> Practices Liability sobald es eigene Angestellte gibt, </a:t>
            </a:r>
            <a:r>
              <a:rPr lang="de-DE" baseline="0" dirty="0" err="1" smtClean="0"/>
              <a:t>Fiduciary</a:t>
            </a:r>
            <a:r>
              <a:rPr lang="de-DE" baseline="0" dirty="0" smtClean="0"/>
              <a:t> Liability (wenn Entscheidungen zu Employee Benefits getroffen werden und ein EB Programm verwaltet wird)</a:t>
            </a:r>
          </a:p>
          <a:p>
            <a:endParaRPr lang="de-DE" baseline="0" dirty="0" smtClean="0"/>
          </a:p>
          <a:p>
            <a:r>
              <a:rPr lang="de-DE" baseline="0" dirty="0" smtClean="0"/>
              <a:t>WC = Pflichtversicherung für Arbeitsunfälle und Berufskrankheiten, abhängig vom Bundesstaat ob über privaten Markt oder staatliche Monopol Anbieter (Ohio, North Dakota, Washington State, Wyoming), Employee Benefits – bei 1 bis 2 Mitarbeitern über </a:t>
            </a:r>
            <a:r>
              <a:rPr lang="de-DE" baseline="0" dirty="0" err="1" smtClean="0"/>
              <a:t>Payrollprovider</a:t>
            </a:r>
            <a:r>
              <a:rPr lang="de-DE" baseline="0" dirty="0" smtClean="0"/>
              <a:t> oder </a:t>
            </a:r>
            <a:r>
              <a:rPr lang="de-DE" baseline="0" dirty="0" err="1" smtClean="0"/>
              <a:t>PEO´s</a:t>
            </a:r>
            <a:r>
              <a:rPr lang="de-DE" baseline="0" dirty="0" smtClean="0"/>
              <a:t> (Professional </a:t>
            </a:r>
            <a:r>
              <a:rPr lang="de-DE" baseline="0" dirty="0" err="1" smtClean="0"/>
              <a:t>Employer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Organization</a:t>
            </a:r>
            <a:r>
              <a:rPr lang="de-DE" baseline="0" dirty="0" smtClean="0"/>
              <a:t>)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30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Auswahl von TRC Partner auf Basis von</a:t>
            </a:r>
          </a:p>
          <a:p>
            <a:pPr marL="0" indent="0">
              <a:buNone/>
            </a:pPr>
            <a:r>
              <a:rPr lang="de-DE" dirty="0" smtClean="0"/>
              <a:t> geographische Nähe = Hauptstandort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Lokaler Ansprechpartner?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Umsatz inkl. Planumsätze, damit Kunde im richtigen Segment untergebracht werden kann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Gesamtmandat</a:t>
            </a:r>
            <a:r>
              <a:rPr lang="de-DE" baseline="0" dirty="0" smtClean="0"/>
              <a:t> – auch Markt zu beachten, weil </a:t>
            </a:r>
            <a:r>
              <a:rPr lang="de-DE" baseline="0" dirty="0" err="1" smtClean="0"/>
              <a:t>Ausschnittsdeckungen</a:t>
            </a:r>
            <a:r>
              <a:rPr lang="de-DE" baseline="0" dirty="0" smtClean="0"/>
              <a:t> teilweise nur schwer zu platzieren sind, beispielsweise eine Paketpolice ohne den Haftpflichtbestandteil</a:t>
            </a: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 Welche Policen gibt es ggf. schon, welche sind geplant? Infos zu Programmen </a:t>
            </a:r>
            <a:r>
              <a:rPr lang="de-DE" dirty="0" err="1" smtClean="0"/>
              <a:t>inkl</a:t>
            </a:r>
            <a:r>
              <a:rPr lang="de-DE" dirty="0" smtClean="0"/>
              <a:t> Programm VR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56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Unterliegt</a:t>
            </a:r>
            <a:r>
              <a:rPr lang="de-DE" baseline="0" dirty="0" smtClean="0"/>
              <a:t> weniger strengen Gesetzen als der admitted Markt (abhängig vom Bundesstaat)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Damit wird der Makler zum „</a:t>
            </a:r>
            <a:r>
              <a:rPr lang="de-DE" dirty="0" err="1" smtClean="0"/>
              <a:t>Wholesaler</a:t>
            </a:r>
            <a:r>
              <a:rPr lang="de-DE" dirty="0" smtClean="0"/>
              <a:t>“ oder muss auf andere „</a:t>
            </a:r>
            <a:r>
              <a:rPr lang="de-DE" dirty="0" err="1" smtClean="0"/>
              <a:t>Wholesaler</a:t>
            </a:r>
            <a:r>
              <a:rPr lang="de-DE" dirty="0" smtClean="0"/>
              <a:t>“ zurückgreifen um Zugriff auf die Märkte zu bekommen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Bsp. Prämienkalkulation</a:t>
            </a:r>
            <a:r>
              <a:rPr lang="de-DE" baseline="0" dirty="0" smtClean="0"/>
              <a:t> Naturkatastrophen Kalifornien und Florida bei privater und gewerblicher Gebäudeversicherung, Prämien sind genehmigungspflichtig, und wenn VR ihre Bedarfsprämien nicht erhalten verlassen sie ggf. den Markt 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D&amp;O Programmpolicen – oft</a:t>
            </a:r>
            <a:r>
              <a:rPr lang="de-DE" baseline="0" dirty="0" smtClean="0"/>
              <a:t> erst am VR zu erkennen, bedeutet aber steuerliche Belastung für den Kunden und Haftungsthematik für unsere US </a:t>
            </a:r>
            <a:r>
              <a:rPr lang="de-DE" baseline="0" dirty="0" err="1" smtClean="0"/>
              <a:t>broker</a:t>
            </a: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96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Surplus</a:t>
            </a:r>
            <a:r>
              <a:rPr lang="de-DE" baseline="0" dirty="0" smtClean="0"/>
              <a:t> Lines Abgaben werden vom Makler und nicht vom VR abgeführt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97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Falls Programmpolicen</a:t>
            </a:r>
            <a:r>
              <a:rPr lang="de-DE" baseline="0" dirty="0" smtClean="0"/>
              <a:t> z.B. erst nach Beginn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AE04D-2803-4053-AF7E-2D01E804119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69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13" y="0"/>
            <a:ext cx="9222213" cy="68967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53737" y="4125637"/>
            <a:ext cx="11303726" cy="291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253" y="2013045"/>
            <a:ext cx="6858000" cy="1211606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008" y="3361137"/>
            <a:ext cx="603849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B976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52574" y="5238949"/>
            <a:ext cx="6038850" cy="6985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Name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1" y="171944"/>
            <a:ext cx="3099371" cy="127367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88480" y="693881"/>
            <a:ext cx="2065670" cy="79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solidFill>
                  <a:srgbClr val="B9766B"/>
                </a:solidFill>
              </a:rPr>
              <a:t>PRODUCER </a:t>
            </a:r>
          </a:p>
          <a:p>
            <a:r>
              <a:rPr lang="de-DE" sz="2400" b="1" dirty="0" smtClean="0">
                <a:solidFill>
                  <a:srgbClr val="B9766B"/>
                </a:solidFill>
              </a:rPr>
              <a:t>MEETING</a:t>
            </a:r>
            <a:endParaRPr lang="de-DE" sz="2400" b="1" dirty="0">
              <a:solidFill>
                <a:srgbClr val="B9766B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27520" y="428286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600" b="0" dirty="0" smtClean="0">
                <a:solidFill>
                  <a:srgbClr val="B9766B"/>
                </a:solidFill>
              </a:rPr>
              <a:t>GERMAN</a:t>
            </a:r>
            <a:endParaRPr lang="de-DE" sz="32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4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513" y="0"/>
            <a:ext cx="9222213" cy="689675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79863" y="4306180"/>
            <a:ext cx="11303726" cy="2912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93" y="1846342"/>
            <a:ext cx="6858000" cy="1211606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1" y="171944"/>
            <a:ext cx="3099371" cy="127367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2096530" y="3458668"/>
            <a:ext cx="4950940" cy="1740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4400" b="1" dirty="0" smtClean="0">
                <a:solidFill>
                  <a:schemeClr val="bg1"/>
                </a:solidFill>
              </a:rPr>
              <a:t>PRODUCER </a:t>
            </a:r>
          </a:p>
          <a:p>
            <a:r>
              <a:rPr lang="de-DE" sz="4400" b="1" dirty="0" smtClean="0">
                <a:solidFill>
                  <a:schemeClr val="bg1"/>
                </a:solidFill>
              </a:rPr>
              <a:t>MEETING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515137" y="3097272"/>
            <a:ext cx="4090911" cy="584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4400" b="0" dirty="0" smtClean="0">
                <a:solidFill>
                  <a:schemeClr val="bg1"/>
                </a:solidFill>
              </a:rPr>
              <a:t>GERMAN</a:t>
            </a:r>
            <a:endParaRPr lang="de-DE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19069" cy="13255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B87-E9AC-4FFD-952D-FBB3CBC37A68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3488311" y="6279098"/>
            <a:ext cx="2969639" cy="544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rgbClr val="B9766B"/>
                </a:solidFill>
              </a:rPr>
              <a:t>PRODUCER MEETING</a:t>
            </a:r>
            <a:endParaRPr lang="de-DE" sz="1600" b="1" dirty="0">
              <a:solidFill>
                <a:srgbClr val="B9766B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2194389" y="6349828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0" dirty="0" smtClean="0">
                <a:solidFill>
                  <a:srgbClr val="B9766B"/>
                </a:solidFill>
              </a:rPr>
              <a:t>GERMAN</a:t>
            </a:r>
            <a:endParaRPr lang="de-DE" sz="20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10831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2CB-B76B-4C7F-A3D8-53FE34E5FB7B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79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F0CB-406C-47D9-9F17-E8F56A4BFA1C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50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1" y="112143"/>
            <a:ext cx="5843317" cy="5843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769079"/>
            <a:ext cx="7886700" cy="1046478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Dankeschön!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2526-7CF1-4CC2-8AEE-6A3D178DA197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256960"/>
            <a:ext cx="6038850" cy="6985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Trust </a:t>
            </a:r>
            <a:r>
              <a:rPr lang="de-DE" dirty="0" err="1" smtClean="0"/>
              <a:t>Risk</a:t>
            </a:r>
            <a:r>
              <a:rPr lang="de-DE" dirty="0" smtClean="0"/>
              <a:t> Control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6844"/>
            <a:ext cx="2397283" cy="970832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6888480" y="693881"/>
            <a:ext cx="2065670" cy="79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400" b="1" dirty="0" smtClean="0">
                <a:solidFill>
                  <a:srgbClr val="B9766B"/>
                </a:solidFill>
              </a:rPr>
              <a:t>PRODUCER </a:t>
            </a:r>
          </a:p>
          <a:p>
            <a:r>
              <a:rPr lang="de-DE" sz="2400" b="1" dirty="0" smtClean="0">
                <a:solidFill>
                  <a:srgbClr val="B9766B"/>
                </a:solidFill>
              </a:rPr>
              <a:t>MEETING</a:t>
            </a:r>
            <a:endParaRPr lang="de-DE" sz="2400" b="1" dirty="0">
              <a:solidFill>
                <a:srgbClr val="B9766B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6827520" y="428286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2600" b="0" dirty="0" smtClean="0">
                <a:solidFill>
                  <a:srgbClr val="B9766B"/>
                </a:solidFill>
              </a:rPr>
              <a:t>GERMAN</a:t>
            </a:r>
            <a:endParaRPr lang="de-DE" sz="32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5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39823" y="4772296"/>
            <a:ext cx="11216508" cy="2322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121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383F-BB91-4965-A1A7-9D275196FF5C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BDC1-CE8B-4009-80B6-196446CA5099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28" y="365126"/>
            <a:ext cx="2535722" cy="1042049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 userDrawn="1"/>
        </p:nvSpPr>
        <p:spPr>
          <a:xfrm>
            <a:off x="3488311" y="6279098"/>
            <a:ext cx="2969639" cy="544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rgbClr val="B9766B"/>
                </a:solidFill>
              </a:rPr>
              <a:t>PRODUCER MEETING</a:t>
            </a:r>
            <a:endParaRPr lang="de-DE" sz="1600" b="1" dirty="0">
              <a:solidFill>
                <a:srgbClr val="B9766B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2194389" y="6349828"/>
            <a:ext cx="2187590" cy="402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de-DE" sz="1600" b="0" dirty="0" smtClean="0">
                <a:solidFill>
                  <a:srgbClr val="B9766B"/>
                </a:solidFill>
              </a:rPr>
              <a:t>GERMAN</a:t>
            </a:r>
            <a:endParaRPr lang="de-DE" sz="2000" b="0" dirty="0">
              <a:solidFill>
                <a:srgbClr val="B976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4" r:id="rId2"/>
    <p:sldLayoutId id="2147483700" r:id="rId3"/>
    <p:sldLayoutId id="2147483703" r:id="rId4"/>
    <p:sldLayoutId id="2147483704" r:id="rId5"/>
    <p:sldLayoutId id="2147483710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ian.hilbrecht@trustrc.com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trustrc.com/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2918" y="2004646"/>
            <a:ext cx="7758164" cy="1391858"/>
          </a:xfrm>
        </p:spPr>
        <p:txBody>
          <a:bodyPr>
            <a:normAutofit/>
          </a:bodyPr>
          <a:lstStyle/>
          <a:p>
            <a:r>
              <a:rPr lang="de-DE" dirty="0">
                <a:latin typeface="Montserrat ExtraBold" pitchFamily="2" charset="0"/>
              </a:rPr>
              <a:t>Der Amerikanische (Investitions-) Traum: </a:t>
            </a:r>
            <a:r>
              <a:rPr lang="de-DE" dirty="0" smtClean="0">
                <a:latin typeface="Montserrat ExtraBold" pitchFamily="2" charset="0"/>
              </a:rPr>
              <a:t/>
            </a:r>
            <a:br>
              <a:rPr lang="de-DE" dirty="0" smtClean="0">
                <a:latin typeface="Montserrat ExtraBold" pitchFamily="2" charset="0"/>
              </a:rPr>
            </a:br>
            <a:r>
              <a:rPr lang="de-DE" dirty="0" smtClean="0">
                <a:latin typeface="Montserrat ExtraBold" pitchFamily="2" charset="0"/>
              </a:rPr>
              <a:t/>
            </a:r>
            <a:br>
              <a:rPr lang="de-DE" dirty="0" smtClean="0">
                <a:latin typeface="Montserrat ExtraBold" pitchFamily="2" charset="0"/>
              </a:rPr>
            </a:br>
            <a:r>
              <a:rPr lang="de-DE" dirty="0" smtClean="0">
                <a:latin typeface="Montserrat ExtraBold" pitchFamily="2" charset="0"/>
              </a:rPr>
              <a:t>Besonderheiten </a:t>
            </a:r>
            <a:r>
              <a:rPr lang="de-DE" dirty="0">
                <a:latin typeface="Montserrat ExtraBold" pitchFamily="2" charset="0"/>
              </a:rPr>
              <a:t>des US-Versicherungsmarkts</a:t>
            </a:r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95631" y="5637960"/>
            <a:ext cx="7552739" cy="69850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Montserrat Medium" pitchFamily="2" charset="0"/>
                <a:ea typeface="Inter Medium" panose="02000603000000020004" pitchFamily="50" charset="0"/>
                <a:cs typeface="Inter Medium" panose="02000603000000020004" pitchFamily="50" charset="0"/>
              </a:rPr>
              <a:t>Birte Nissen</a:t>
            </a:r>
          </a:p>
          <a:p>
            <a:r>
              <a:rPr lang="de-DE" dirty="0" smtClean="0">
                <a:latin typeface="Montserrat Light" pitchFamily="2" charset="0"/>
              </a:rPr>
              <a:t> Düsseldorf, 18.06.2024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74" y="3615810"/>
            <a:ext cx="2276452" cy="13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373" y="1061274"/>
            <a:ext cx="6361235" cy="873004"/>
          </a:xfrm>
        </p:spPr>
        <p:txBody>
          <a:bodyPr>
            <a:normAutofit/>
          </a:bodyPr>
          <a:lstStyle/>
          <a:p>
            <a:r>
              <a:rPr lang="de-DE" sz="2400" dirty="0"/>
              <a:t>Probleme bei Excess und Surplus Lines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628650" y="1802423"/>
            <a:ext cx="8038012" cy="4454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Es müssen bestimmte Prozesse eingehalten werden um nachzuweisen, dass keine Deckung auf dem Standardmarkt möglich ist – ansonsten Haftungsthematik für US Partner und damit indirekt für führenden </a:t>
            </a:r>
            <a:r>
              <a:rPr lang="de-DE" sz="1800" dirty="0" smtClean="0"/>
              <a:t>Makler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Makler muss im betroffenen Bundesstaat auf Surplus Lines Broker zugreifen können, die über die nötigen Lizenzen </a:t>
            </a:r>
            <a:r>
              <a:rPr lang="de-DE" sz="1800" dirty="0" smtClean="0"/>
              <a:t>verfügen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Makler ist gesetzlich dazu verpflichtet, bestimmte Dokumente, Antragsformulare, Ablehnungsbescheide vom admitted market etc. bereits </a:t>
            </a:r>
            <a:r>
              <a:rPr lang="de-DE" sz="1800" b="1" dirty="0"/>
              <a:t>vor Beginndatum </a:t>
            </a:r>
            <a:r>
              <a:rPr lang="de-DE" sz="1800" dirty="0"/>
              <a:t>der lokalen Deckung beizubringen, um Compliance zu </a:t>
            </a:r>
            <a:r>
              <a:rPr lang="de-DE" sz="1800" dirty="0" smtClean="0"/>
              <a:t>gewährleisten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Bei Programmpolicen gibt es Zeit-/Arbeitsaufwand für Rückfragen beim Fronter/</a:t>
            </a:r>
            <a:r>
              <a:rPr lang="de-DE" sz="1800" dirty="0" err="1"/>
              <a:t>Leading</a:t>
            </a:r>
            <a:r>
              <a:rPr lang="de-DE" sz="1800" dirty="0"/>
              <a:t> </a:t>
            </a:r>
            <a:r>
              <a:rPr lang="de-DE" sz="1800" dirty="0" smtClean="0"/>
              <a:t>Insurer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 smtClean="0"/>
              <a:t>Je </a:t>
            </a:r>
            <a:r>
              <a:rPr lang="de-DE" sz="1800" dirty="0"/>
              <a:t>nach US Bundesstaat fallen unterschiedlich hohe Surplus Lines Steuern und Abgaben an, die nicht in der Prämie berücksichtigt </a:t>
            </a:r>
            <a:r>
              <a:rPr lang="de-DE" sz="1800" dirty="0" smtClean="0"/>
              <a:t>sind</a:t>
            </a:r>
            <a:endParaRPr lang="de-DE" sz="1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456D-2AB2-4C65-A7E7-64CCBB488240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2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934277"/>
            <a:ext cx="7886700" cy="424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700" dirty="0" smtClean="0"/>
              <a:t>Es muss daher vorab sichergestellt werden:</a:t>
            </a:r>
          </a:p>
          <a:p>
            <a:pPr marL="0" indent="0">
              <a:buNone/>
            </a:pPr>
            <a:r>
              <a:rPr lang="de-DE" sz="1700" dirty="0" smtClean="0"/>
              <a:t> </a:t>
            </a:r>
            <a:endParaRPr lang="de-DE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1700" dirty="0" smtClean="0"/>
              <a:t>dass  </a:t>
            </a:r>
            <a:r>
              <a:rPr lang="de-DE" sz="1700" dirty="0"/>
              <a:t>unser Servicepartner im Vorfeld über die Installation/den Wechsel der Police auf den non-</a:t>
            </a:r>
            <a:r>
              <a:rPr lang="de-DE" sz="1700" dirty="0" err="1"/>
              <a:t>admitted</a:t>
            </a:r>
            <a:r>
              <a:rPr lang="de-DE" sz="1700" dirty="0"/>
              <a:t> Markt in Kenntnis gesetzt </a:t>
            </a:r>
            <a:r>
              <a:rPr lang="de-DE" sz="1700" dirty="0" smtClean="0"/>
              <a:t>wird</a:t>
            </a:r>
          </a:p>
          <a:p>
            <a:pPr marL="0" indent="0">
              <a:buNone/>
            </a:pPr>
            <a:endParaRPr lang="de-DE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1700" dirty="0" smtClean="0"/>
              <a:t>dass unser </a:t>
            </a:r>
            <a:r>
              <a:rPr lang="de-DE" sz="1700" dirty="0"/>
              <a:t>Servicepartner auch für den jeweiligen Staat als Surplus Lines Broker lizenziert </a:t>
            </a:r>
            <a:r>
              <a:rPr lang="de-DE" sz="1700" dirty="0" smtClean="0"/>
              <a:t>ist bzw. auf Surplus Lines Broker zugreifen kann</a:t>
            </a:r>
          </a:p>
          <a:p>
            <a:pPr marL="0" indent="0">
              <a:buNone/>
            </a:pPr>
            <a:endParaRPr lang="de-DE" sz="17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sz="1700" dirty="0" smtClean="0"/>
              <a:t>dass das </a:t>
            </a:r>
            <a:r>
              <a:rPr lang="de-DE" sz="1700" dirty="0"/>
              <a:t>Beginndatum der lokalen Deckung möglichst 60 Tage nach Instruktion des </a:t>
            </a:r>
            <a:r>
              <a:rPr lang="de-DE" sz="1700" dirty="0" err="1"/>
              <a:t>Fronters</a:t>
            </a:r>
            <a:r>
              <a:rPr lang="de-DE" sz="1700" dirty="0"/>
              <a:t> liegt, damit dem US Broker genügend Zeit bleibt, die erforderlichen Compliance Dokumente </a:t>
            </a:r>
            <a:r>
              <a:rPr lang="de-DE" sz="1700" dirty="0" smtClean="0"/>
              <a:t>beizubringen</a:t>
            </a:r>
            <a:endParaRPr lang="de-DE" sz="17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373" y="1061274"/>
            <a:ext cx="6361235" cy="873004"/>
          </a:xfrm>
        </p:spPr>
        <p:txBody>
          <a:bodyPr>
            <a:normAutofit/>
          </a:bodyPr>
          <a:lstStyle/>
          <a:p>
            <a:r>
              <a:rPr lang="de-DE" sz="2400" dirty="0"/>
              <a:t>Probleme bei Excess und Surplus Lines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501C-0C57-4A46-A542-B005D8C8D076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3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628650" y="1802423"/>
            <a:ext cx="8038012" cy="44545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Signifikanter Anstieg von HV-Schadenkosten (insbesondere Betriebs-HV und KFZ-HV) durch eine Kombination von gesellschaftlichen, rechtlichen und technischen </a:t>
            </a:r>
            <a:r>
              <a:rPr lang="de-DE" sz="1800" dirty="0" smtClean="0"/>
              <a:t>Entwicklungen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Auch Auswirkungen auf Fälle bei denen die Erfolgsaussichten der Verteidigung grundsätzlich gut sind, da inzwischen auch bei Vergleichsverhandlungen exorbitante und unrealistische Forderungen gestellt </a:t>
            </a:r>
            <a:r>
              <a:rPr lang="de-DE" sz="1800" dirty="0" smtClean="0"/>
              <a:t>werden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„Bad </a:t>
            </a:r>
            <a:r>
              <a:rPr lang="de-DE" sz="1800" dirty="0" err="1"/>
              <a:t>faith</a:t>
            </a:r>
            <a:r>
              <a:rPr lang="de-DE" sz="1800" dirty="0"/>
              <a:t> </a:t>
            </a:r>
            <a:r>
              <a:rPr lang="de-DE" sz="1800" dirty="0" err="1"/>
              <a:t>claims</a:t>
            </a:r>
            <a:r>
              <a:rPr lang="de-DE" sz="1800" dirty="0"/>
              <a:t>“ (wenn der Geschädigte einen Schaden durch Schadenbearbeitung erleidet, z.B. Verzögerungen bei der Bearbeitung, fehlerhafte Untersuchungen oder Weigerung, sich auf eine Schadenzahlung zu einigen) = gerichtliche Möglichkeit, die Entschädigung höher anzusetzen als die </a:t>
            </a:r>
            <a:r>
              <a:rPr lang="de-DE" sz="1800" dirty="0" smtClean="0"/>
              <a:t>Versicherungssumme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Signifikante Häufung von sogenannten Nuclear Verdicts (Urteile über USD 10 Mio.)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49384"/>
            <a:ext cx="5319069" cy="753040"/>
          </a:xfrm>
        </p:spPr>
        <p:txBody>
          <a:bodyPr/>
          <a:lstStyle/>
          <a:p>
            <a:r>
              <a:rPr lang="de-DE" sz="2400" dirty="0"/>
              <a:t>Social Inflation </a:t>
            </a: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E1B6-D79C-494B-8AEA-981FCC16D324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8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48" y="1864955"/>
            <a:ext cx="7120128" cy="4993045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74834" y="1119902"/>
            <a:ext cx="5587512" cy="75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Social Inflation - Nuclear </a:t>
            </a:r>
            <a:r>
              <a:rPr lang="de-DE" sz="2400" dirty="0"/>
              <a:t>verdicts bei LKW Unfällen</a:t>
            </a:r>
            <a:r>
              <a:rPr lang="de-DE" sz="2400" dirty="0" smtClean="0"/>
              <a:t>	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97BE-28FD-4EC1-9577-4B1695EEF9B5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8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576243"/>
            <a:ext cx="7886700" cy="34048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Gründe für Social Inflation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8650" y="1049384"/>
            <a:ext cx="5319069" cy="75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Social Inflation </a:t>
            </a: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628650" y="1987061"/>
            <a:ext cx="8038012" cy="40765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Misstrauen und generell negative Einstellung gegenüber </a:t>
            </a:r>
            <a:r>
              <a:rPr lang="de-DE" sz="1800" dirty="0" smtClean="0"/>
              <a:t>Großunternehmen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Änderung der demographischen Zusammensetzung und damit der Haltung  von Jurys bei </a:t>
            </a:r>
            <a:r>
              <a:rPr lang="de-DE" sz="1800" dirty="0" smtClean="0"/>
              <a:t>Prozessen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aggressive, gut ausgebildete und finanziell starke </a:t>
            </a:r>
            <a:r>
              <a:rPr lang="de-DE" sz="1800" dirty="0" smtClean="0"/>
              <a:t>Anwälte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Betraf ursprünglich vor allem Unfälle im </a:t>
            </a:r>
            <a:r>
              <a:rPr lang="de-DE" sz="1800" dirty="0" smtClean="0"/>
              <a:t>Straßenverkehr</a:t>
            </a:r>
            <a:r>
              <a:rPr lang="de-DE" sz="1800" dirty="0"/>
              <a:t>, und speziell Unfälle mit commercial trucks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Inzwischen auch bei Personenschäden aus HV Policen, EPLI sowie </a:t>
            </a:r>
            <a:r>
              <a:rPr lang="de-DE" sz="1800" dirty="0" smtClean="0"/>
              <a:t>Arbeitsunfällen</a:t>
            </a:r>
            <a:endParaRPr lang="de-DE" sz="180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76F-25BA-4BA0-8D1C-C9116488F06D}" type="datetime1">
              <a:rPr lang="de-DE" smtClean="0"/>
              <a:t>25.06.2024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7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727" y="1114042"/>
            <a:ext cx="5319069" cy="641306"/>
          </a:xfrm>
        </p:spPr>
        <p:txBody>
          <a:bodyPr/>
          <a:lstStyle/>
          <a:p>
            <a:r>
              <a:rPr lang="de-DE" sz="2400" dirty="0"/>
              <a:t>Herausforderungen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628650" y="1820007"/>
            <a:ext cx="8038012" cy="40765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Hohe Komplexität des Versicherungsmarktes, darüber hinaus gibt es von Bundesstaat zu Bundesstaat unterschiedliche Vorgaben und </a:t>
            </a:r>
            <a:r>
              <a:rPr lang="de-DE" sz="1800" dirty="0" smtClean="0"/>
              <a:t>Regularien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Viele Haftungsszenarien für Makler und Versicherer, daher viele </a:t>
            </a:r>
            <a:r>
              <a:rPr lang="de-DE" sz="1800" dirty="0" smtClean="0"/>
              <a:t>Formalien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Insgesamt ein sehr formeller Markt, vorsichtig und mit wenig Flexibilität, so dass das </a:t>
            </a:r>
            <a:r>
              <a:rPr lang="de-DE" sz="1800" dirty="0" err="1"/>
              <a:t>Underwriting</a:t>
            </a:r>
            <a:r>
              <a:rPr lang="de-DE" sz="1800" dirty="0"/>
              <a:t> </a:t>
            </a:r>
            <a:r>
              <a:rPr lang="de-DE" sz="1800" dirty="0" err="1"/>
              <a:t>zeintintensiv</a:t>
            </a:r>
            <a:r>
              <a:rPr lang="de-DE" sz="1800" dirty="0"/>
              <a:t> </a:t>
            </a:r>
            <a:r>
              <a:rPr lang="de-DE" sz="1800" dirty="0" smtClean="0"/>
              <a:t>ist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Klare lokale Standards, die bedingt verhandelbar sind (Beispiel ACORD </a:t>
            </a:r>
            <a:r>
              <a:rPr lang="de-DE" sz="1800" dirty="0" err="1"/>
              <a:t>Certificates</a:t>
            </a:r>
            <a:r>
              <a:rPr lang="de-DE" sz="1800" dirty="0"/>
              <a:t> als Versicherungsnachweis</a:t>
            </a:r>
            <a:r>
              <a:rPr lang="de-DE" sz="1800" dirty="0" smtClean="0"/>
              <a:t>)</a:t>
            </a:r>
            <a:endParaRPr lang="de-DE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800" dirty="0"/>
              <a:t>Hoher Bedarf an lokaler Expertise und Verständnis für den </a:t>
            </a:r>
            <a:r>
              <a:rPr lang="de-DE" sz="1800" dirty="0" smtClean="0"/>
              <a:t>Markt</a:t>
            </a:r>
            <a:endParaRPr lang="de-DE" sz="1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E914-29F8-4F97-B311-D93859C609EA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4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2085" y="606425"/>
            <a:ext cx="7061861" cy="2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endParaRPr lang="de-DE" sz="3200" dirty="0"/>
          </a:p>
          <a:p>
            <a:pPr marL="0" indent="0">
              <a:buNone/>
            </a:pPr>
            <a:r>
              <a:rPr lang="de-DE" sz="3200" dirty="0" smtClean="0"/>
              <a:t>       </a:t>
            </a:r>
            <a:r>
              <a:rPr lang="de-DE" sz="2800" dirty="0" smtClean="0">
                <a:latin typeface="+mj-lt"/>
                <a:ea typeface="+mj-ea"/>
                <a:cs typeface="+mj-cs"/>
              </a:rPr>
              <a:t>Fragen</a:t>
            </a:r>
            <a:r>
              <a:rPr lang="de-DE" sz="2800" dirty="0">
                <a:latin typeface="+mj-lt"/>
                <a:ea typeface="+mj-ea"/>
                <a:cs typeface="+mj-cs"/>
              </a:rPr>
              <a:t>? Eigene Erfahrungen?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60" y="2402542"/>
            <a:ext cx="4657949" cy="2364441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A710-B7DF-48B3-B207-9A16938FA0F5}" type="datetime1">
              <a:rPr lang="de-DE" smtClean="0"/>
              <a:t>25.06.2024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4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28650" y="4387363"/>
            <a:ext cx="7886700" cy="751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Montserrat SemiBold" pitchFamily="2" charset="0"/>
              </a:rPr>
              <a:t>Dankeschön für Ihre Aufmerksamkeit!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189738" y="5521569"/>
            <a:ext cx="3652500" cy="1616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r>
              <a:rPr lang="de-DE" sz="1200" dirty="0" smtClean="0"/>
              <a:t>Trust </a:t>
            </a:r>
            <a:r>
              <a:rPr lang="de-DE" sz="1200" dirty="0" err="1" smtClean="0"/>
              <a:t>Risk</a:t>
            </a:r>
            <a:r>
              <a:rPr lang="de-DE" sz="1200" dirty="0" smtClean="0"/>
              <a:t> Control  International Ins. </a:t>
            </a:r>
            <a:r>
              <a:rPr lang="de-DE" sz="1200" dirty="0" err="1" smtClean="0"/>
              <a:t>Dev</a:t>
            </a:r>
            <a:r>
              <a:rPr lang="de-DE" sz="1200" dirty="0" smtClean="0"/>
              <a:t>. GmbH </a:t>
            </a:r>
            <a:br>
              <a:rPr lang="de-DE" sz="1200" dirty="0" smtClean="0"/>
            </a:br>
            <a:r>
              <a:rPr lang="de-DE" sz="1200" dirty="0" smtClean="0"/>
              <a:t>Gustav-Freytag-Str. 15 </a:t>
            </a:r>
            <a:br>
              <a:rPr lang="de-DE" sz="1200" dirty="0" smtClean="0"/>
            </a:br>
            <a:r>
              <a:rPr lang="de-DE" sz="1200" dirty="0" smtClean="0"/>
              <a:t>22085 Hamburg</a:t>
            </a:r>
          </a:p>
          <a:p>
            <a:r>
              <a:rPr lang="de-DE" sz="1200" dirty="0"/>
              <a:t>+49 (0)40 82 22 </a:t>
            </a:r>
            <a:r>
              <a:rPr lang="de-DE" sz="1200" dirty="0" smtClean="0"/>
              <a:t>52-0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942975" y="2082991"/>
            <a:ext cx="7209691" cy="230437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ea typeface="Inter SemiBold" panose="02000503000000020004" pitchFamily="2" charset="0"/>
              </a:rPr>
              <a:t>Sources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/>
            </a:r>
            <a:br>
              <a:rPr lang="en-US" sz="1000" dirty="0">
                <a:solidFill>
                  <a:schemeClr val="bg1">
                    <a:lumMod val="8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</a:br>
            <a:r>
              <a:rPr lang="en-US" sz="1000" u="sng" dirty="0">
                <a:solidFill>
                  <a:srgbClr val="B9766B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https://www.dihk.de/de/aktuelles-und-presse/aktuelle-informationen/deutsche-betriebe-in-den-usa-optimistisch-und-zukunftsorientiert-112404#:~:</a:t>
            </a:r>
            <a:r>
              <a:rPr lang="en-US" sz="1000" u="sng" dirty="0" smtClean="0">
                <a:solidFill>
                  <a:srgbClr val="B9766B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text=Dieser%20Optimismus%20spiegelt%20sich%20in,Prozent%20einen%20Anstieg%20ihrer%20Investitionen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u="sng" dirty="0">
                <a:solidFill>
                  <a:srgbClr val="B9766B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https://www.swissre.com/institute/research/sigma-research/Economic-Insights/us-liability-claims.html#:~:</a:t>
            </a:r>
            <a:r>
              <a:rPr lang="en-US" sz="1000" u="sng" dirty="0" smtClean="0">
                <a:solidFill>
                  <a:srgbClr val="B9766B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text=US%20liability%20claims%20costs%20rose,not%20changed%20by%20COVID%2D19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u="sng" dirty="0">
                <a:solidFill>
                  <a:srgbClr val="B9766B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https://www.tagesschau.de/wirtschaft/weltwirtschaft/usa-wirtschaftswachstum-bip-konjunktur-100.html#:~:</a:t>
            </a:r>
            <a:r>
              <a:rPr lang="en-US" sz="1000" u="sng" dirty="0" smtClean="0">
                <a:solidFill>
                  <a:srgbClr val="B9766B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text=Deutliches%20Plus%20zum%20Jahresende%20US%2DWirtschaft%20w%C3%A4chst%20%C3%BCberraschend%20kr%C3%A4ftig&amp;text=Die%20US%2DWirtschaft%20ist%20im,meisten%20Fachleute%20erwarten%20keine%20Rezession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u="sng" dirty="0">
                <a:solidFill>
                  <a:srgbClr val="B9766B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https://</a:t>
            </a:r>
            <a:r>
              <a:rPr lang="en-US" sz="1000" u="sng" dirty="0" smtClean="0">
                <a:solidFill>
                  <a:srgbClr val="B9766B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www.genre.com/us/knowledge/publications/2020/september/iipc20-1-en</a:t>
            </a:r>
          </a:p>
          <a:p>
            <a:pPr marL="0" indent="0">
              <a:buNone/>
            </a:pPr>
            <a:endParaRPr lang="en-US" sz="1350" dirty="0" smtClean="0">
              <a:solidFill>
                <a:schemeClr val="bg1">
                  <a:lumMod val="85000"/>
                </a:schemeClr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2114550"/>
            <a:ext cx="2601506" cy="30861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1" y="2262186"/>
            <a:ext cx="2788762" cy="3052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DF26D-2499-4B08-B32B-FF1A9CD1B8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8557" r="23072" b="1899"/>
          <a:stretch/>
        </p:blipFill>
        <p:spPr>
          <a:xfrm>
            <a:off x="1200150" y="2857500"/>
            <a:ext cx="2243683" cy="2114550"/>
          </a:xfrm>
          <a:prstGeom prst="ellipse">
            <a:avLst/>
          </a:prstGeom>
          <a:ln w="28575" cap="rnd">
            <a:solidFill>
              <a:srgbClr val="8E6FB9"/>
            </a:solidFill>
          </a:ln>
          <a:effectLst/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3779044" y="2514600"/>
            <a:ext cx="3071813" cy="2980728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0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8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6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600" kern="12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 dirty="0">
              <a:solidFill>
                <a:srgbClr val="002060"/>
              </a:solidFill>
              <a:latin typeface="Inter SemiBold" panose="02000503000000020004" pitchFamily="2" charset="0"/>
              <a:ea typeface="Inter SemiBold" panose="02000503000000020004" pitchFamily="2" charset="0"/>
            </a:endParaRPr>
          </a:p>
          <a:p>
            <a:pPr marL="0" indent="0">
              <a:buNone/>
            </a:pPr>
            <a:r>
              <a:rPr lang="en-US" sz="1500" b="1" dirty="0" err="1">
                <a:solidFill>
                  <a:schemeClr val="tx1"/>
                </a:solidFill>
                <a:latin typeface="+mj-lt"/>
                <a:ea typeface="Inter SemiBold" panose="02000503000000020004" pitchFamily="2" charset="0"/>
              </a:rPr>
              <a:t>Birte</a:t>
            </a:r>
            <a:r>
              <a:rPr lang="en-US" sz="1500" b="1" dirty="0">
                <a:solidFill>
                  <a:schemeClr val="tx1"/>
                </a:solidFill>
                <a:latin typeface="+mj-lt"/>
                <a:ea typeface="Inter SemiBold" panose="02000503000000020004" pitchFamily="2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+mj-lt"/>
                <a:ea typeface="Inter SemiBold" panose="02000503000000020004" pitchFamily="2" charset="0"/>
              </a:rPr>
              <a:t>Nissen</a:t>
            </a:r>
            <a:r>
              <a:rPr lang="en-US" sz="1500" dirty="0">
                <a:solidFill>
                  <a:schemeClr val="tx1"/>
                </a:solidFill>
                <a:latin typeface="+mj-lt"/>
                <a:ea typeface="Inter Medium" panose="02000503000000020004" pitchFamily="2" charset="0"/>
              </a:rPr>
              <a:t>, </a:t>
            </a:r>
            <a:r>
              <a:rPr lang="en-US" sz="1350" dirty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/>
            </a:r>
            <a:br>
              <a:rPr lang="en-US" sz="1350" dirty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</a:b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Senior/Key Account Manager</a:t>
            </a:r>
          </a:p>
          <a:p>
            <a:pPr marL="0" indent="0">
              <a:buNone/>
            </a:pPr>
            <a:endParaRPr lang="en-US" sz="1350" dirty="0">
              <a:solidFill>
                <a:schemeClr val="tx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TRUST RISK CONTROL 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Gustav-Freytag-Str. 15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22085 Hamburg, Germany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/>
            </a:r>
            <a:b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</a:b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Web: </a:t>
            </a:r>
            <a:r>
              <a:rPr lang="en-US" sz="1350" u="sng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  <a:hlinkClick r:id="rId7"/>
              </a:rPr>
              <a:t>https://www.trustrc.com/en/</a:t>
            </a: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Mail: </a:t>
            </a:r>
            <a:r>
              <a:rPr lang="en-US" sz="1350" u="sng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  <a:hlinkClick r:id="rId8"/>
              </a:rPr>
              <a:t>birte.nissen@trustrc.com</a:t>
            </a:r>
            <a:endParaRPr lang="en-US" sz="1350" dirty="0">
              <a:solidFill>
                <a:schemeClr val="tx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/>
            </a:r>
            <a:b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</a:b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Telephone: +49 40-822252-117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tx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Mobile: +49 152-265 83910</a:t>
            </a:r>
          </a:p>
          <a:p>
            <a:pPr marL="0" indent="0">
              <a:buNone/>
            </a:pPr>
            <a:endParaRPr lang="en-US" sz="1050" dirty="0">
              <a:solidFill>
                <a:srgbClr val="002060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0" indent="0">
              <a:buNone/>
            </a:pPr>
            <a:endParaRPr lang="de-DE" sz="1800" dirty="0"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38E6591-6DF0-4F31-BD78-8C9AB3EC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1" y="1200150"/>
            <a:ext cx="6343650" cy="5715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32287D"/>
                </a:solidFill>
                <a:latin typeface="Inter Extra Bold" panose="02000903000000020004" pitchFamily="50" charset="0"/>
                <a:ea typeface="Inter Extra Bold" panose="02000903000000020004" pitchFamily="50" charset="0"/>
                <a:cs typeface="Inter Extra Bold" panose="02000903000000020004" pitchFamily="50" charset="0"/>
              </a:rPr>
              <a:t>Kontakt</a:t>
            </a:r>
            <a:endParaRPr lang="en-US" sz="2100" dirty="0">
              <a:solidFill>
                <a:srgbClr val="32287D"/>
              </a:solidFill>
              <a:latin typeface="Inter Extra Bold" panose="02000903000000020004" pitchFamily="50" charset="0"/>
              <a:ea typeface="Inter Extra Bold" panose="02000903000000020004" pitchFamily="50" charset="0"/>
              <a:cs typeface="Inter Extra Bold" panose="02000903000000020004" pitchFamily="50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939A-8B94-406E-A376-2EF31670BBEF}" type="datetime1">
              <a:rPr lang="de-DE" smtClean="0"/>
              <a:t>25.06.2024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89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668426" y="2353470"/>
            <a:ext cx="8038012" cy="30475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de-DE" sz="1800" dirty="0" smtClean="0"/>
              <a:t>Der </a:t>
            </a:r>
            <a:r>
              <a:rPr lang="de-DE" sz="1800" dirty="0"/>
              <a:t>US – Versicherungsmarkt Allgemein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Der US – Versicherungsmarkt für Start-Ups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Der Excess und Surplus Lines Markt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Social Inflation und seine Auswirkungen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110" y="1380392"/>
            <a:ext cx="8631781" cy="973078"/>
          </a:xfrm>
        </p:spPr>
        <p:txBody>
          <a:bodyPr>
            <a:normAutofit/>
          </a:bodyPr>
          <a:lstStyle/>
          <a:p>
            <a:r>
              <a:rPr lang="de-DE" sz="2800" dirty="0"/>
              <a:t>Besonderheiten des US -Versicherungsmarktes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AFE8-F19B-42C7-A55A-002C36541324}" type="datetime1">
              <a:rPr lang="de-DE" smtClean="0"/>
              <a:t>25.06.2024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39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49384"/>
            <a:ext cx="5319069" cy="867340"/>
          </a:xfrm>
        </p:spPr>
        <p:txBody>
          <a:bodyPr>
            <a:normAutofit/>
          </a:bodyPr>
          <a:lstStyle/>
          <a:p>
            <a:r>
              <a:rPr lang="de-DE" sz="2800" dirty="0"/>
              <a:t>Der US-Markt - Allgemein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668426" y="1820008"/>
            <a:ext cx="8038012" cy="3581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de-DE" sz="1800" dirty="0"/>
              <a:t>Keine Rezession erwartet, insbesondere durch Förderprogramme wie z.B. „Inflation </a:t>
            </a:r>
            <a:r>
              <a:rPr lang="de-DE" sz="1800" dirty="0" err="1"/>
              <a:t>Reduction</a:t>
            </a:r>
            <a:r>
              <a:rPr lang="de-DE" sz="1800" dirty="0"/>
              <a:t> Act“ 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in 2023 Investitionsprojekte aus Deutschland im Wert von 15,7 Milliarden Dollar (Vorjahr 8,2 Milliarden Dollar) in den USA geplant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Lt. Umfrage der Deutsch-Amerikanischen Handelskammern (AHK USA) erwarten 96% der Teilnehmer, bis 2026 weiterhin in den USA zu investieren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USA  auch für TRC größter Markt (in Bezug auf betreute Policen, Netto-    Prämien, Courtageeinnahmen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712-6FE7-430A-ADE6-EFEB8F080007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0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508" y="1429252"/>
            <a:ext cx="5526325" cy="46865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73C0-BA36-48B1-BFEC-2CE94C5CFFCD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17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9076" y="523115"/>
            <a:ext cx="4631521" cy="58665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9EA5-20D3-41E5-A4FB-FFEF5B253B6C}" type="datetime1">
              <a:rPr lang="de-DE" smtClean="0"/>
              <a:t>25.06.2024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61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28650" y="1049383"/>
            <a:ext cx="5319069" cy="960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Der US-Markt für Start-Ups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668426" y="1820007"/>
            <a:ext cx="8038012" cy="39301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de-DE" sz="1800" dirty="0"/>
              <a:t>Durch positive wirtschaftliche Entwicklung Gründung vieler Start-Ups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Eindeckung schwierig, da Underwriter auf keine Reputation und keine Schadenhistorie zurückgreifen können – Risiko wird möglicherweise abweichend von Deutschland eingestuft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Es müssen möglichst viele Risikoinformationen zur Verfügung gestellt werden, damit Underwriter sich ein Bild machen können</a:t>
            </a:r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/>
              <a:t>Zusätzlich hoher Grad an Segmentierung bei US Maklern, und damit auch (zum Teil) bei unseren Partnern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F20F-74DC-4C64-BFD8-09B1E89E0CB8}" type="datetime1">
              <a:rPr lang="de-DE" smtClean="0"/>
              <a:t>25.06.2024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40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10054"/>
            <a:ext cx="6282104" cy="990402"/>
          </a:xfrm>
        </p:spPr>
        <p:txBody>
          <a:bodyPr>
            <a:normAutofit/>
          </a:bodyPr>
          <a:lstStyle/>
          <a:p>
            <a:r>
              <a:rPr lang="de-DE" sz="2800" dirty="0" err="1"/>
              <a:t>Good</a:t>
            </a:r>
            <a:r>
              <a:rPr lang="de-DE" sz="2800" dirty="0"/>
              <a:t> </a:t>
            </a:r>
            <a:r>
              <a:rPr lang="de-DE" sz="2800" dirty="0" err="1"/>
              <a:t>local</a:t>
            </a:r>
            <a:r>
              <a:rPr lang="de-DE" sz="2800" dirty="0"/>
              <a:t> </a:t>
            </a:r>
            <a:r>
              <a:rPr lang="de-DE" sz="2800" dirty="0" err="1"/>
              <a:t>standard</a:t>
            </a:r>
            <a:r>
              <a:rPr lang="de-DE" sz="2800" dirty="0"/>
              <a:t> für Start-Ups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515-CBC5-46D4-8E7D-B276F2EFF039}" type="datetime1">
              <a:rPr lang="de-DE" smtClean="0"/>
              <a:t>25.06.2024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2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235" y="1049383"/>
            <a:ext cx="5684227" cy="916966"/>
          </a:xfrm>
        </p:spPr>
        <p:txBody>
          <a:bodyPr>
            <a:normAutofit/>
          </a:bodyPr>
          <a:lstStyle/>
          <a:p>
            <a:r>
              <a:rPr lang="de-DE" sz="2800" dirty="0"/>
              <a:t>Checkliste für Neukunden USA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724493136"/>
              </p:ext>
            </p:extLst>
          </p:nvPr>
        </p:nvGraphicFramePr>
        <p:xfrm>
          <a:off x="1571502" y="1692912"/>
          <a:ext cx="6262444" cy="296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814452" y="4657351"/>
            <a:ext cx="485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Vorlaufzeit (Minimum 3 Monate) muss eingeplant werden</a:t>
            </a:r>
            <a:endParaRPr lang="de-DE" sz="1600" dirty="0"/>
          </a:p>
        </p:txBody>
      </p:sp>
      <p:sp>
        <p:nvSpPr>
          <p:cNvPr id="7" name="Pfeil nach rechts 6"/>
          <p:cNvSpPr/>
          <p:nvPr/>
        </p:nvSpPr>
        <p:spPr>
          <a:xfrm>
            <a:off x="2018805" y="4657351"/>
            <a:ext cx="605642" cy="30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321626" y="3807069"/>
            <a:ext cx="96259" cy="879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6F28-1631-4055-8C1A-2BAEFDC165E7}" type="datetime1">
              <a:rPr lang="de-DE" smtClean="0"/>
              <a:t>25.06.2024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7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635" y="1049383"/>
            <a:ext cx="6704135" cy="1004889"/>
          </a:xfrm>
        </p:spPr>
        <p:txBody>
          <a:bodyPr>
            <a:normAutofit/>
          </a:bodyPr>
          <a:lstStyle/>
          <a:p>
            <a:r>
              <a:rPr lang="de-DE" sz="2400" dirty="0"/>
              <a:t>Der Excess und Surplus Lines Markt</a:t>
            </a:r>
            <a:r>
              <a:rPr lang="de-DE" sz="2400" dirty="0" smtClean="0"/>
              <a:t>	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2"/>
            <a:ext cx="1749669" cy="1052535"/>
          </a:xfrm>
          <a:prstGeom prst="rect">
            <a:avLst/>
          </a:prstGeom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628650" y="2054272"/>
            <a:ext cx="8038012" cy="42027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Spezialmarkt für Risiken, die auf „Standardmärkten“ nicht unterzubringen sind</a:t>
            </a:r>
          </a:p>
          <a:p>
            <a:endParaRPr lang="de-DE" sz="1800" dirty="0"/>
          </a:p>
          <a:p>
            <a:r>
              <a:rPr lang="de-DE" sz="1800" dirty="0"/>
              <a:t>Hoher Anspruch an Compliance und fehlendes Risikoverständnis bei Versicherungsaufsichten = VR verlassen selbst E&amp;S Märkte und Versicherungslösungen fallen weg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Excess und Surplus Lines betrifft immer mehr Sparten, wird aber insbesondere bei Naturkatastrophen, schweren Produkt-Risiken und Vermögensschäden genutzt bzw. notwendig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Gilt beispielsweise auch für HV und D&amp;O Programmpolicen aus Deutschland, ohne dass dies vorab vom deutschen Programm-VR explizit bekannt gegeben </a:t>
            </a:r>
            <a:r>
              <a:rPr lang="de-DE" sz="1800" dirty="0" smtClean="0"/>
              <a:t>wird</a:t>
            </a:r>
            <a:endParaRPr lang="de-DE" sz="18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B791-461D-42F9-9469-AA2AA84005E8}" type="datetime1">
              <a:rPr lang="de-DE" smtClean="0"/>
              <a:t>25.06.2024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486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manProducerMeeting_Vorlage">
  <a:themeElements>
    <a:clrScheme name="Trust Risk Control Farbe">
      <a:dk1>
        <a:srgbClr val="32287D"/>
      </a:dk1>
      <a:lt1>
        <a:srgbClr val="FFFFFF"/>
      </a:lt1>
      <a:dk2>
        <a:srgbClr val="32287D"/>
      </a:dk2>
      <a:lt2>
        <a:srgbClr val="E7E6E6"/>
      </a:lt2>
      <a:accent1>
        <a:srgbClr val="32287D"/>
      </a:accent1>
      <a:accent2>
        <a:srgbClr val="7030A0"/>
      </a:accent2>
      <a:accent3>
        <a:srgbClr val="2A07A9"/>
      </a:accent3>
      <a:accent4>
        <a:srgbClr val="EBDAE2"/>
      </a:accent4>
      <a:accent5>
        <a:srgbClr val="4A2DB5"/>
      </a:accent5>
      <a:accent6>
        <a:srgbClr val="621AAA"/>
      </a:accent6>
      <a:hlink>
        <a:srgbClr val="32287D"/>
      </a:hlink>
      <a:folHlink>
        <a:srgbClr val="FFFFFF"/>
      </a:folHlink>
    </a:clrScheme>
    <a:fontScheme name="Trust Risk Control 2">
      <a:majorFont>
        <a:latin typeface="Inter Extra Bold"/>
        <a:ea typeface=""/>
        <a:cs typeface=""/>
      </a:majorFont>
      <a:minorFont>
        <a:latin typeface="In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ProducerMeeting_Vorlage" id="{33633C56-A6D4-48A0-A731-F8623FCAD168}" vid="{5BCE13E9-AE88-4536-8771-1A4777552DC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1615</Words>
  <Application>Microsoft Office PowerPoint</Application>
  <PresentationFormat>Bildschirmpräsentation (4:3)</PresentationFormat>
  <Paragraphs>206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33" baseType="lpstr">
      <vt:lpstr>Arial</vt:lpstr>
      <vt:lpstr>Calibri</vt:lpstr>
      <vt:lpstr>Inter Extra Bold</vt:lpstr>
      <vt:lpstr>Inter Light</vt:lpstr>
      <vt:lpstr>Inter Medium</vt:lpstr>
      <vt:lpstr>Inter Semi Bold</vt:lpstr>
      <vt:lpstr>Inter SemiBold</vt:lpstr>
      <vt:lpstr>Montserrat</vt:lpstr>
      <vt:lpstr>Montserrat ExtraBold</vt:lpstr>
      <vt:lpstr>Montserrat Light</vt:lpstr>
      <vt:lpstr>Montserrat Medium</vt:lpstr>
      <vt:lpstr>Montserrat SemiBold</vt:lpstr>
      <vt:lpstr>Verdana</vt:lpstr>
      <vt:lpstr>Wingdings</vt:lpstr>
      <vt:lpstr>GermanProducerMeeting_Vorlage</vt:lpstr>
      <vt:lpstr>Der Amerikanische (Investitions-) Traum:   Besonderheiten des US-Versicherungsmarkts</vt:lpstr>
      <vt:lpstr>Besonderheiten des US -Versicherungsmarktes</vt:lpstr>
      <vt:lpstr>Der US-Markt - Allgemein</vt:lpstr>
      <vt:lpstr>PowerPoint-Präsentation</vt:lpstr>
      <vt:lpstr>PowerPoint-Präsentation</vt:lpstr>
      <vt:lpstr> </vt:lpstr>
      <vt:lpstr>Good local standard für Start-Ups</vt:lpstr>
      <vt:lpstr>Checkliste für Neukunden USA</vt:lpstr>
      <vt:lpstr>Der Excess und Surplus Lines Markt </vt:lpstr>
      <vt:lpstr>Probleme bei Excess und Surplus Lines</vt:lpstr>
      <vt:lpstr>Probleme bei Excess und Surplus Lines</vt:lpstr>
      <vt:lpstr>Social Inflation  </vt:lpstr>
      <vt:lpstr>PowerPoint-Präsentation</vt:lpstr>
      <vt:lpstr>PowerPoint-Präsentation</vt:lpstr>
      <vt:lpstr>Herausforderungen </vt:lpstr>
      <vt:lpstr>PowerPoint-Präsentation</vt:lpstr>
      <vt:lpstr>PowerPoint-Präsentation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Neues aus aller Welt:  Best Practices Regulatorik Trends</dc:title>
  <dc:creator>Sara Sina</dc:creator>
  <cp:lastModifiedBy>Sara Sina</cp:lastModifiedBy>
  <cp:revision>80</cp:revision>
  <dcterms:created xsi:type="dcterms:W3CDTF">2024-06-12T09:43:13Z</dcterms:created>
  <dcterms:modified xsi:type="dcterms:W3CDTF">2024-06-25T13:24:37Z</dcterms:modified>
</cp:coreProperties>
</file>